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6"/>
  </p:handoutMasterIdLst>
  <p:sldIdLst>
    <p:sldId id="358" r:id="rId3"/>
    <p:sldId id="359" r:id="rId4"/>
    <p:sldId id="482" r:id="rId6"/>
    <p:sldId id="587" r:id="rId7"/>
    <p:sldId id="489" r:id="rId8"/>
    <p:sldId id="488" r:id="rId9"/>
    <p:sldId id="540" r:id="rId10"/>
    <p:sldId id="541" r:id="rId11"/>
    <p:sldId id="542" r:id="rId12"/>
    <p:sldId id="543" r:id="rId13"/>
    <p:sldId id="514" r:id="rId14"/>
    <p:sldId id="570" r:id="rId15"/>
    <p:sldId id="571" r:id="rId16"/>
    <p:sldId id="574" r:id="rId17"/>
    <p:sldId id="572" r:id="rId18"/>
    <p:sldId id="490" r:id="rId19"/>
    <p:sldId id="573" r:id="rId20"/>
    <p:sldId id="588" r:id="rId21"/>
    <p:sldId id="590" r:id="rId22"/>
    <p:sldId id="569" r:id="rId23"/>
    <p:sldId id="520" r:id="rId24"/>
    <p:sldId id="585" r:id="rId25"/>
    <p:sldId id="576" r:id="rId26"/>
    <p:sldId id="500" r:id="rId27"/>
    <p:sldId id="591" r:id="rId28"/>
    <p:sldId id="548" r:id="rId29"/>
    <p:sldId id="499" r:id="rId30"/>
    <p:sldId id="580" r:id="rId31"/>
    <p:sldId id="592" r:id="rId32"/>
    <p:sldId id="581" r:id="rId33"/>
    <p:sldId id="582" r:id="rId34"/>
    <p:sldId id="554" r:id="rId35"/>
  </p:sldIdLst>
  <p:sldSz cx="11522075" cy="6480175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Franklin Gothic Book" pitchFamily="34" charset="0"/>
        <a:ea typeface="黑体" panose="02010609060101010101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  <a:srgbClr val="FF9900"/>
    <a:srgbClr val="383838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706"/>
    <p:restoredTop sz="94660"/>
  </p:normalViewPr>
  <p:slideViewPr>
    <p:cSldViewPr showGuides="1">
      <p:cViewPr>
        <p:scale>
          <a:sx n="59" d="100"/>
          <a:sy n="59" d="100"/>
        </p:scale>
        <p:origin x="-1320" y="-234"/>
      </p:cViewPr>
      <p:guideLst>
        <p:guide orient="horz" pos="2069"/>
        <p:guide pos="36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33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2"/>
        <a:ea typeface="黑体" panose="02010609060101010101" pitchFamily="49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2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2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2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81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017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01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222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522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4" y="259508"/>
            <a:ext cx="2592467" cy="552914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59508"/>
            <a:ext cx="7585366" cy="55291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512041"/>
            <a:ext cx="5088916" cy="42766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512041"/>
            <a:ext cx="5088916" cy="42766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>
                <a:latin typeface="Franklin Gothic Book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pn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文本框 2"/>
          <p:cNvSpPr txBox="1"/>
          <p:nvPr/>
        </p:nvSpPr>
        <p:spPr>
          <a:xfrm>
            <a:off x="3816350" y="5543550"/>
            <a:ext cx="41052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>
              <a:lnSpc>
                <a:spcPct val="114000"/>
              </a:lnSpc>
            </a:pPr>
            <a:r>
              <a:rPr lang="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全生态江南原浆典范</a:t>
            </a:r>
            <a:endParaRPr lang="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4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075" y="352425"/>
            <a:ext cx="2519363" cy="4759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矩形 21505"/>
          <p:cNvSpPr/>
          <p:nvPr/>
        </p:nvSpPr>
        <p:spPr>
          <a:xfrm>
            <a:off x="1008063" y="1657350"/>
            <a:ext cx="1655762" cy="30956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矩形 21506"/>
          <p:cNvSpPr/>
          <p:nvPr/>
        </p:nvSpPr>
        <p:spPr>
          <a:xfrm>
            <a:off x="1008063" y="1655763"/>
            <a:ext cx="1655762" cy="136207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Rectangle 6"/>
          <p:cNvSpPr/>
          <p:nvPr/>
        </p:nvSpPr>
        <p:spPr>
          <a:xfrm>
            <a:off x="1152525" y="1798638"/>
            <a:ext cx="1368425" cy="1736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古方手工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  <a:p>
            <a:pPr lvl="0" algn="dist" eaLnBrk="1" hangingPunct="1"/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</p:txBody>
      </p:sp>
      <p:pic>
        <p:nvPicPr>
          <p:cNvPr id="19461" name="图片 21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3087688"/>
            <a:ext cx="1358900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文本框 21518"/>
          <p:cNvSpPr txBox="1"/>
          <p:nvPr/>
        </p:nvSpPr>
        <p:spPr>
          <a:xfrm>
            <a:off x="2378075" y="3160713"/>
            <a:ext cx="431800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三代粮匠手工传承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19463" name="Rectangle 6"/>
          <p:cNvSpPr/>
          <p:nvPr/>
        </p:nvSpPr>
        <p:spPr>
          <a:xfrm>
            <a:off x="3529013" y="1727200"/>
            <a:ext cx="2571750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古风今韵</a:t>
            </a:r>
            <a:endParaRPr lang="zh-CN" altLang="en-US" sz="44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9464" name="文本框 3"/>
          <p:cNvSpPr txBox="1"/>
          <p:nvPr/>
        </p:nvSpPr>
        <p:spPr>
          <a:xfrm>
            <a:off x="3600450" y="3136900"/>
            <a:ext cx="4535488" cy="161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spcBef>
                <a:spcPct val="5000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第一代，民国年丰米厂牟锡年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第二代，力洋粮油食品厂牟宣础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spcBef>
                <a:spcPct val="5000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第三代，力洋酒新生代王肖峰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50000"/>
              </a:spcBef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古法酿酒秘笈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结合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现代科技，推陈出新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9465" name="矩形 7"/>
          <p:cNvSpPr/>
          <p:nvPr/>
        </p:nvSpPr>
        <p:spPr>
          <a:xfrm>
            <a:off x="863600" y="598488"/>
            <a:ext cx="43211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力洋酒“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”品质之四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466" name="矩形 10"/>
          <p:cNvSpPr/>
          <p:nvPr/>
        </p:nvSpPr>
        <p:spPr>
          <a:xfrm>
            <a:off x="3673475" y="2519363"/>
            <a:ext cx="17224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Good skills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矩形 21505"/>
          <p:cNvSpPr/>
          <p:nvPr/>
        </p:nvSpPr>
        <p:spPr>
          <a:xfrm>
            <a:off x="9115425" y="2089150"/>
            <a:ext cx="1655763" cy="30956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3" name="矩形 21506"/>
          <p:cNvSpPr/>
          <p:nvPr/>
        </p:nvSpPr>
        <p:spPr>
          <a:xfrm>
            <a:off x="9115425" y="2087563"/>
            <a:ext cx="1655763" cy="136207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Rectangle 6"/>
          <p:cNvSpPr/>
          <p:nvPr/>
        </p:nvSpPr>
        <p:spPr>
          <a:xfrm>
            <a:off x="9259888" y="2230438"/>
            <a:ext cx="1368425" cy="1736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古方手工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  <a:p>
            <a:pPr lvl="0" algn="dist" eaLnBrk="1" hangingPunct="1"/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</p:txBody>
      </p:sp>
      <p:pic>
        <p:nvPicPr>
          <p:cNvPr id="20485" name="图片 21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6863" y="3519488"/>
            <a:ext cx="1358900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矩形 21509"/>
          <p:cNvSpPr/>
          <p:nvPr/>
        </p:nvSpPr>
        <p:spPr>
          <a:xfrm>
            <a:off x="3757613" y="2079625"/>
            <a:ext cx="1657350" cy="31035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7" name="矩形 21510"/>
          <p:cNvSpPr/>
          <p:nvPr/>
        </p:nvSpPr>
        <p:spPr>
          <a:xfrm>
            <a:off x="3757613" y="2079625"/>
            <a:ext cx="1657350" cy="137795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8" name="Rectangle 6"/>
          <p:cNvSpPr/>
          <p:nvPr/>
        </p:nvSpPr>
        <p:spPr>
          <a:xfrm>
            <a:off x="3900488" y="2222500"/>
            <a:ext cx="1368425" cy="1189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原浆本味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9" name="矩形 21512"/>
          <p:cNvSpPr/>
          <p:nvPr/>
        </p:nvSpPr>
        <p:spPr>
          <a:xfrm>
            <a:off x="6415088" y="2078038"/>
            <a:ext cx="1655762" cy="31051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0" name="矩形 21513"/>
          <p:cNvSpPr/>
          <p:nvPr/>
        </p:nvSpPr>
        <p:spPr>
          <a:xfrm>
            <a:off x="6415088" y="2078038"/>
            <a:ext cx="1654175" cy="1379537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1" name="Rectangle 6"/>
          <p:cNvSpPr/>
          <p:nvPr/>
        </p:nvSpPr>
        <p:spPr>
          <a:xfrm>
            <a:off x="6557963" y="2222500"/>
            <a:ext cx="136842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海云山泉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</p:txBody>
      </p:sp>
      <p:pic>
        <p:nvPicPr>
          <p:cNvPr id="20492" name="图片 21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363" y="3533775"/>
            <a:ext cx="1412875" cy="150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3" name="图片 21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538" y="3533775"/>
            <a:ext cx="1428750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94" name="文本框 21517"/>
          <p:cNvSpPr txBox="1"/>
          <p:nvPr/>
        </p:nvSpPr>
        <p:spPr>
          <a:xfrm>
            <a:off x="7735888" y="3605213"/>
            <a:ext cx="371475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东海云顶百米深泉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20495" name="文本框 21518"/>
          <p:cNvSpPr txBox="1"/>
          <p:nvPr/>
        </p:nvSpPr>
        <p:spPr>
          <a:xfrm>
            <a:off x="10485438" y="3592513"/>
            <a:ext cx="431800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三代粮匠手工传承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20496" name="文本框 21519"/>
          <p:cNvSpPr txBox="1"/>
          <p:nvPr/>
        </p:nvSpPr>
        <p:spPr>
          <a:xfrm>
            <a:off x="5148263" y="3600450"/>
            <a:ext cx="368300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不加勾兑原汁原味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20497" name="矩形 21520"/>
          <p:cNvSpPr/>
          <p:nvPr/>
        </p:nvSpPr>
        <p:spPr>
          <a:xfrm>
            <a:off x="1014413" y="2063750"/>
            <a:ext cx="1657350" cy="311943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8" name="矩形 21521"/>
          <p:cNvSpPr/>
          <p:nvPr/>
        </p:nvSpPr>
        <p:spPr>
          <a:xfrm>
            <a:off x="1014413" y="2063750"/>
            <a:ext cx="1657350" cy="137795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9" name="Rectangle 6"/>
          <p:cNvSpPr/>
          <p:nvPr/>
        </p:nvSpPr>
        <p:spPr>
          <a:xfrm>
            <a:off x="1157288" y="2206625"/>
            <a:ext cx="136842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生态纯粮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0" name="文本框 21523"/>
          <p:cNvSpPr txBox="1"/>
          <p:nvPr/>
        </p:nvSpPr>
        <p:spPr>
          <a:xfrm>
            <a:off x="2406650" y="3584575"/>
            <a:ext cx="441325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sym typeface="楷体" panose="02010609060101010101" pitchFamily="49" charset="-122"/>
              </a:rPr>
              <a:t>60年生态纯粮根基</a:t>
            </a:r>
            <a:endParaRPr lang="zh-CN" altLang="en-US" sz="1500" dirty="0">
              <a:latin typeface="楷体" panose="02010609060101010101" pitchFamily="49" charset="-122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pic>
        <p:nvPicPr>
          <p:cNvPr id="20501" name="图片 21524"/>
          <p:cNvPicPr>
            <a:picLocks noChangeAspect="1"/>
          </p:cNvPicPr>
          <p:nvPr/>
        </p:nvPicPr>
        <p:blipFill>
          <a:blip r:embed="rId4"/>
          <a:srcRect b="2882"/>
          <a:stretch>
            <a:fillRect/>
          </a:stretch>
        </p:blipFill>
        <p:spPr>
          <a:xfrm>
            <a:off x="1047750" y="3527425"/>
            <a:ext cx="1368425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2" name="矩形 21"/>
          <p:cNvSpPr/>
          <p:nvPr/>
        </p:nvSpPr>
        <p:spPr>
          <a:xfrm>
            <a:off x="3889375" y="855663"/>
            <a:ext cx="3671888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力洋酒“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”品质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文本框 1"/>
          <p:cNvSpPr txBox="1"/>
          <p:nvPr/>
        </p:nvSpPr>
        <p:spPr>
          <a:xfrm>
            <a:off x="792163" y="460375"/>
            <a:ext cx="9272587" cy="5238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30000"/>
              </a:lnSpc>
            </a:pPr>
            <a:r>
              <a:rPr lang="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全生态品质  品味时光经典  </a:t>
            </a:r>
            <a:endParaRPr lang="" altLang="en-US" sz="28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endParaRPr lang="" altLang="en-US" sz="2800" b="1" dirty="0"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力洋酒是集历史、文化、时尚于一身的全生态江南原浆白酒典范，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以全生态的</a:t>
            </a:r>
            <a:r>
              <a:rPr lang="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4G</a:t>
            </a:r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品质提供高品位的物质、精神享受。</a:t>
            </a:r>
            <a:endParaRPr lang="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endParaRPr lang="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她是历史与现代的对接；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以古法酿酒秘笈，激活粮糟菌群，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以传统工艺和现代科技结合，推陈出新。</a:t>
            </a:r>
            <a:endParaRPr lang="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她是纯粮与醇香的对接；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以优质纯粮，生态好水，创江南原浆白酒醇香之源，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酒体丰满，甘美醇香，幽雅怡人，口感醇和，不上头。</a:t>
            </a:r>
            <a:endParaRPr lang="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她是经典与时尚的对接；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以传统经典文化为底蕴，赋予时尚新内涵，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外形典雅，庄重中透出清新雅致，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eaLnBrk="1" hangingPunct="1"/>
            <a:r>
              <a:rPr lang="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满足现代人“品味经典”的文化需求和情感寄托。</a:t>
            </a:r>
            <a:endParaRPr lang="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1507" name="矩形 61443"/>
          <p:cNvSpPr/>
          <p:nvPr/>
        </p:nvSpPr>
        <p:spPr>
          <a:xfrm>
            <a:off x="936625" y="1223963"/>
            <a:ext cx="9648825" cy="71437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Box 4"/>
          <p:cNvSpPr txBox="1"/>
          <p:nvPr/>
        </p:nvSpPr>
        <p:spPr>
          <a:xfrm>
            <a:off x="1441450" y="1079500"/>
            <a:ext cx="4632325" cy="709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3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贰：一九五六系列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531" name="矩形 2"/>
          <p:cNvSpPr/>
          <p:nvPr/>
        </p:nvSpPr>
        <p:spPr>
          <a:xfrm>
            <a:off x="2520950" y="1871663"/>
            <a:ext cx="18510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1956  series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3"/>
          <p:cNvPicPr>
            <a:picLocks noChangeAspect="1"/>
          </p:cNvPicPr>
          <p:nvPr/>
        </p:nvPicPr>
        <p:blipFill>
          <a:blip r:embed="rId1"/>
          <a:srcRect l="7243" t="3329" r="7008" b="3329"/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29463" y="4319588"/>
          <a:ext cx="36004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0100"/>
                <a:gridCol w="270030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一九五六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青稞原浆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年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250ml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52%vol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592" name="Picture 2"/>
          <p:cNvPicPr>
            <a:picLocks noChangeAspect="1"/>
          </p:cNvPicPr>
          <p:nvPr/>
        </p:nvPicPr>
        <p:blipFill>
          <a:blip r:embed="rId1"/>
          <a:srcRect l="12000" r="14000"/>
          <a:stretch>
            <a:fillRect/>
          </a:stretch>
        </p:blipFill>
        <p:spPr>
          <a:xfrm>
            <a:off x="1584325" y="1200150"/>
            <a:ext cx="2663825" cy="394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75" y="1152525"/>
            <a:ext cx="1871663" cy="3924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188" y="576263"/>
            <a:ext cx="7272337" cy="44021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29463" y="4319588"/>
          <a:ext cx="33845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346"/>
                <a:gridCol w="234303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一九五六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原浆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年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250ml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50%vol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29463" y="4319588"/>
          <a:ext cx="36004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0100"/>
                <a:gridCol w="270030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一九五六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鲜番薯烧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100ml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48%vol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64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647700"/>
            <a:ext cx="4135438" cy="4608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138" y="3600450"/>
            <a:ext cx="3067050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630613"/>
            <a:ext cx="2941638" cy="1862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2" name="Picture 19" descr="https://timgsa.baidu.com/timg?image&amp;quality=80&amp;size=b9999_10000&amp;sec=1490884302383&amp;di=482593ce180de3c2d6e3edfe23a96408&amp;imgtype=0&amp;src=http%3A%2F%2Fkuyiso.kudidai.com%2F20141025%2F201410250515063755.jpg"/>
          <p:cNvPicPr>
            <a:picLocks noChangeAspect="1"/>
          </p:cNvPicPr>
          <p:nvPr/>
        </p:nvPicPr>
        <p:blipFill>
          <a:blip r:embed="rId3"/>
          <a:srcRect l="8826"/>
          <a:stretch>
            <a:fillRect/>
          </a:stretch>
        </p:blipFill>
        <p:spPr>
          <a:xfrm>
            <a:off x="5616575" y="1223963"/>
            <a:ext cx="3024188" cy="212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矩形 3"/>
          <p:cNvSpPr/>
          <p:nvPr/>
        </p:nvSpPr>
        <p:spPr>
          <a:xfrm>
            <a:off x="3673475" y="360363"/>
            <a:ext cx="3790950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一九五六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定制酒服务</a:t>
            </a:r>
            <a:endParaRPr lang="zh-CN" altLang="en-US" sz="2800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54" name="矩形 61443"/>
          <p:cNvSpPr/>
          <p:nvPr/>
        </p:nvSpPr>
        <p:spPr>
          <a:xfrm>
            <a:off x="2089150" y="3671888"/>
            <a:ext cx="792163" cy="5032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55" name="矩形 4"/>
          <p:cNvSpPr/>
          <p:nvPr/>
        </p:nvSpPr>
        <p:spPr>
          <a:xfrm>
            <a:off x="2089150" y="3713163"/>
            <a:ext cx="8032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特产</a:t>
            </a:r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56" name="矩形 61443"/>
          <p:cNvSpPr/>
          <p:nvPr/>
        </p:nvSpPr>
        <p:spPr>
          <a:xfrm>
            <a:off x="5681663" y="1295400"/>
            <a:ext cx="792162" cy="5032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57" name="矩形 5"/>
          <p:cNvSpPr/>
          <p:nvPr/>
        </p:nvSpPr>
        <p:spPr>
          <a:xfrm>
            <a:off x="5681663" y="1338263"/>
            <a:ext cx="80010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专供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658" name="矩形 61443"/>
          <p:cNvSpPr/>
          <p:nvPr/>
        </p:nvSpPr>
        <p:spPr>
          <a:xfrm>
            <a:off x="5689600" y="3671888"/>
            <a:ext cx="792163" cy="5032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59" name="矩形 7"/>
          <p:cNvSpPr/>
          <p:nvPr/>
        </p:nvSpPr>
        <p:spPr>
          <a:xfrm>
            <a:off x="5689600" y="3671888"/>
            <a:ext cx="804863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礼品</a:t>
            </a:r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60" name="AutoShape 6" descr="data:image/jpeg;base64,/9j/4AAQSkZJRgABAQAAAQABAAD/2wBDAAgGBgcGBQgHBwcJCQgKDBQNDAsLDBkSEw8UHRofHh0aHBwgJC4nICIsIxwcKDcpLDAxNDQ0Hyc5PTgyPC4zNDL/2wBDAQkJCQwLDBgNDRgyIRwhMjIyMjIyMjIyMjIyMjIyMjIyMjIyMjIyMjIyMjIyMjIyMjIyMjIyMjIyMjIyMjIyMjL/wAARCAEsAg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xnShujA77q0LhcTxf9dKo6SpXgjv/AIVpXi4mi/661zS+I9Sn/DRMw+c/WggbqDjzD9ad/FWR0jFA3c1KnIpoGW6Gnge1OwriKME49amAyg470xU54FTBcL0PX0osCYoHynikCZ7U8KSOFNPCOR9000gbYxV56VLtwuKVUY87am8t8dB+dNoE2iuY8iniOpvJYjtThC2M8UyNbkJjBFKUFWRCcdqd5AYZ4/KloUrlXaMjFOZRirIg47Z+lP8AJ7ZP5D/CpLvoZ8qfKeO1XJhm0t+Od3+FK0OY2+Y9Pb/CpZ4/3duO2f8ACiXQKb1MLxYn7nT8D/llUPhFf+J2TzhYWP8AKrfi3Bh08/8ATKuftppraRpYJXjkUcMjYNVD4TKsrtnUa7cxzagG80uUUrgqRgBjXPXWPIPqW7VWtNWu7xz9odZPITy48ovC5J9Ofxp8zu6fORkY6DH8qJLUzpaxuV8cmrcf3RVZehq1HyAKUwlsXo7begJGc1DcWoHate2QeSn0ptzECma51J3E4Jo5p4Dk45qs9v8A7P5VrSx4JqvjmuiMmc7gjOELKcqxFO3yr1AYVe2BuwphhFac19xWktiutwn8QKn36Uu5WHykGnvDgZIBFaemaZa3ATzos7g3OSKTstS4uUnYygOKeBwKdNGqXEqKMKrFQKAOlS2VYjYU3HAp560YouSyIikxipCKMU7kMixS0/aKNtMQygDmlxzQBigBaaaUUGgDq9MX9xBn+4P/AEEVYhGJh/vio9OGI4h6J/7KKnt1zIP9+ueW57UPhM2X/XvTkPWkdf3z/WpI1zQti+pu6Wn7i2bj/Xr/AOhCua8WjF8nuCf1rr9Ki/0C0bHW4Qf+PiuT8ZLjUYx/sV0w+E8XEP8AeM5jFKBzTsClC5qzA0tJTKSn3FaXl+1VdGTMMp/2hWl5dJiK+yl2VPspdlIRX2UbKn8ujZTAr7Pal2VP5dKI+aAIQlSKmBUgSnBKTGhFWpR0oC08D2qWh3OH0gkqCeTurUvuJIz/ANNRWVo/KAY/irX1FSJYx380fyol8R3Uv4SJnH730p2AGHFLIP3ppe4rI60hQPm4NOUYA9aAMn8KcgJpoTFRcNzUoXIP1pqqQ1TBeD9aYtBY1qRF60Ip61Ii5zxTFuIo4qTbmlVMr0qZVAGTgUMFYiCHbT1jO0ZqQFAPvCpF2kfeFPlZLqQXUjWPJ9qeqYHSpgoz1/SnrHwcKfyo5H2J9rDuisE+WnFTVoQsR9xvyokj8uNpGVgiAsxx0AoUJdg9vDuVCnyHp0p8ygeTx0P+FTxKk1qJY8lHXcpPHBpJky0Y9DUSNYM5nxd/qtP/AOuVc5H0c+1dH4vUBNNUf88c1zqj9059qqGyIqbsqaOu4z/Uf1q/JHiInvmqWkZCTkeoq+xzbk+9OfxEUf4ZWXr7VajGSuKqjnNXYOQvFTMmRtQttjX6UsrZUioVPAodvlrntqO+hTmTk1UI5NXpB1qqy/Ma2iZNEQFBHSpNtJirRLIXHyVu6PHiG3JHUPWM4+Suj0dN1rbcfwtRLYKfxnKTc3Mv++f50nTtT5f+PqX/AHz/ADpDSKZGcZpKcRzSEetMljDRQRScimZsXtQaTP4Uuc07EiYGaQinUd6YDaQjrT8UhHFFhnY6ev7uM/7J/kKsWq5b6PTLBcRof9lv8Ks2q8sewYf1rlm9T24fCY5XMz/Wpo0xTAcyMcd6nXtxUX0N0tTqdMiP9kaeQOtyn/odcV42G3VkX/pmK9B01SmjaSQOtyn8zXBeN0J1pQAOIl/lXdD4UfPV3eozlRTgKeEcegzUirJ2IqjI2NEXNrIf9v8ApWnsqpoyEWbbmGS5rQCjdjcKlkkWzmk2e1T+X/tUvl+5oAr7OelGyrHlj3pGTA4BzRcRBspdn0qcRDAyhp3lDtGaAIAnuKdsA/iWphF/0zNOEL/88qQyDaP7wp2B61OLeU/8sv0FPW2mPSMfpQB53ogyo/362NU4uI/+uw/lWbpEYj2rnI3VrasubyNf+myj9KmXxno0v4SJJ+GcjsKriRjjLGrFwP8AWcVYs4LZ7ZGcIXPXLV0YWmp3IxMZzqKMXYqKxJ6mpEP+c11lxpmg2dtpEkTwz3E04EyCUPHjjKsc9Onp1PJArUFrocbPth09nIJ2kDA5z1LY9vpW8oKJ5s3OLtzHCqR/k1MpGOlaV/pctxeT3a/2baxOdwhS7QhBjoMGstCSBwaVkZucu4qjOoWwGej/AMq0VTg1Qh51K2z6P/KtaNSc/WuSt8R62Cd6Wo1I+APepJYswHjuKspFwvFSvF8uB3I/nUQ3RtW+BlSG39auxW25gqjJPQDmpFtXY9K6Jprd7OyhgtyrQsDI7qNxx3BHc16UoxSumeU6UFG/MZCabcbiv2abI4I8s5H6VK1hJEQJY3jJGQGXBI9a6lb+3J4a4OSTuwc8j61BLFBcyb5JrgnGFHlqMAdB1rK5jYwFtvaodRttul3bY6Quf0roBZjcdoO3tnrVbWLYpoWoNjpbuf0pXCxzWmwf8Se1/wCuC/yps8f77GOn/wBetXT4CNHtBgf6hP8A0EVUnT/SpfYD/wBmrjktT2qUjjPF6/Jpn/XuK5tR/o0h9jXS+Mhj+zFP/PqK5tOLaX6GlHZFz6lHSeVm47itNwBbtgdxWfow/dyn3rRlG2H/AIF/SifxE0F+7KgGM1dhGAKqH+dW4zjHFKQpl9TSk5BqrLdRQRl5G2j+dYd7q32iRApcRj7wXuaUabkzCdRRRvyTRIDudeOoByRWbPfoJMRBZPctgVmpsOX8l3z3c4xUwVi2/AAHvya3VKKOd1pMvm6O0Hycseyvu/lTo5S4+aNoz/tVR8xETcYc89fMNX7VkvIzHG86AjgMdyk+nP8AjT5ELnkLICFwRiup0UYt7cDGRGT+tcx9meON90nK/wAB4/LtXVaBKtxBD5ZHyRlW55Bz3rKpGyN6MryOMmybmU+rn+dQNI32xYSyqjfxEdKsS8yyH/aP86qSyBbu3lPTNEEmXImmUw4YkMpOMimB1Ndrp2gabqmj29yY2LuGBcHrhiM4qtceDYhkwXDL7MKqyMOdnJkU09a2Z/Dl9AfkKSD/AGWwf1qlLaTw/wCutnGO+3NIOa5SoxVhBBLEDGAzY6huR9RUFMQY+tFKPrRTAKTrThQBlh9aBnb2q7YI8/8APNz/AOPGrNqPvZ/vf0NMgX/RYjjrC5/8fapoBgsPc/yNcctz3I/CjFA+ZsdzUikccjP1qB5kQMWcqM8kDoKyrnVo0O6OSRlHtinTpuSFWxMaW53o8QQ6dptgGdWEJDsu7pw3+NcTqepnVb958ZzhR5gHAArIn1t5iAVZscZdh+npRHdxhMMQnP8AcBH6Z/lXfGNlY8CpPmk2Wk3qXypwPTkU2bbEibDgsf73AI7ex9j+FQzahEoJidSQMAYYflWfLePIrLhgrjkMOo9B7U7GZpQ6k6AwSOV2nKkcZqzPqM0U4K5bjoTyK5oyvs2g/LnIzQ0zqQo4OOcd6LAdjZa0zA/MHHU+v+e1bNtdRzg4cbs429xXmUdxLC3yMV5yBVu31WeB2be2WGMk0nG4rnp2OOtABrF0XV0urVIs/vEABB6n3rV85h/+qs3oMnH8/wBKcpwc1WEr9cj8qPOkHII/KgLFtcgU9cnGTVATy/3v0pfPl/vGgLGmo75qXHrWUJpzyJDS/aJu8x/OlYdjhNJlEgDYxhsY/KtfVxtvFJ/57r/KsjSITHhM5+bP8q3NcGLrn/n4T+VTL4j0qX8JCzjcZBjk1CtucdQPxqxLne2PWpo1U8EgVvh72ZyZg/eRVW1z3X86nWy4ySuKuLCvHNSxwqTgc4ro1POuiqlogGSy1ajto+Mv+hq1DAO2Kuxwr3NFmO6Ms2oTULR1ZCCXBG4Z+76dcVpxR1XuIgNSsgPV/wD0E1owR9a46y949bBP90Kifd4q3FDl0+tLFFwParcEe6eMf7QqY7mtZ+4yxDbscfKo/GrsVo5/iiH4n/CrEMGQODxV6K3IGdpx24rq1PIKkdlIf+WsI+u7/CrSWEmP9fD+Tf4VdjtiOqkdulWUhxyVIH0pa9xlBNOkI/4+Yf8Avlv8Kp6/YNH4Z1N2uYyBbPnCN6V0KrjtWb4qGPB+rnH/AC6v/KgZzFjDnSrQY/5YJ/6CKzJEP2q7z0X/AAeujtItunW3/XFP/QRWLIMTagfRj/6C9c8j0qL1Z5/41GJdMXH/AC6Ka5pB/ok2fQ11Hj07bvTB/wBOa1y4ObKY/wCyf5VC2R0y2ZT0QZgm5x839K0bnPkL6Fv6Vm6Nxbzem7+laMuPsy88Zon8RND+GVRz0q0vB68VVQcYq04BiYDOcUdbEVtjGvJPtdwHyfLXhfcd8UsbwoDiIgnjcTn8aeITHuDhlQvg56A9qdtAAGPmHXFdC0R5rd2MK5+TOD7HNdF4T8Kz+I7xoxKUiVcsxGax7K3ElxH5nygE4P4V6X4AuWs5Yoo0Llz0UdSame2hVNJvU1rD4Z2A/d3yOCPuToflPsR2qxcfDKCDLWsUUqn+EqcH9ePwNej26pxnnParOP4VPFYq/c3bXY8dufhtHeQvABJZ3SjKt99GH16/56VwkdnqPgnxIIb9GSGQ7WI5SRP7wPqDivpSVecYriviBoEGr+GrlZGjSeIeZC7EDDDt+I4/GiLezG0t1ueEvne2f7xrOmbMcBrSZChIYEEdQe1ZLt+5QehNXTVnYu9zvfDl3J/YdtEkpQRO/wCOT39etdLG4nt1fGCeo965PwnNixeMgNtlLBT6lRXV2eDaBgeGJP40M53uZ92CHcBsYXP05qjK5BYEdGx061qXh2kuc7ApyQMms65yR8rDaSD+FSByllbNsvY1UDEoI/WqFbtiu3UryP15rDlG2Z19GI/Wr6iQY4pPSlFLigYUoGWA9xQKdGMyp/vD+dA1ud+F220Izj/Ryf8Ax9qdHhWkJ/2v5U24+WOAf9O6fqxpskgV5Rn+9/KuSSPbi/dRjGGOTO9Q3PAbkflUkWhR6sTbpCmccsBjbUUb5BOe9d74L0uT7C91ImBI+V9xilG6FWlFRd0c3F8LZJI1zcHAGBlefzrI1XwQmlbxte4bHGcgfXj+te7Rrsi6AnHSuK8RR3F3dyxoOB8qY6j1I961U5X3PLcIW2PFLjSp0kZGhKkccevpj1pf+Eeu2jDNuXJx+84/DHrXpdroKRtul3ggg8MAT+P9adfWccTyz2ilcphiTlkBxnGenTFb85zumeat4ZnjTeSW4ztVeT6DFVW0i7R1AjO4nGGGBXbXFsVxJHG0KH5QzHPA71jXN4VuHttx3kAeY3QDv+fpVKVyHGxhDS2ZSu9NwOCcjAP1pl1ok8EW5XV3xlkHWtb+05UZPL2BR90bQAKH1fOUYBg2cnOCfr7U7sWhk6Deiz1KMvna3ynnGK9ESIyKGBBB6EGvLZWAvS6DjdnFeq6e5ksIXxglQaJonYBbOfT86BatnGV/OrPPXBpwz0HWoC7K32V/7y0v2N/7y81ZUdqePf0oC5VFi399fyp/2F/74/AVbXGcZpzduR+dArnmOkyiVwQMDdj+VbuvD/TDzgG4T+VYGkRmI7SQfmz/ACrd8QEi9k9PtEf8ql/Ez0qb/doklOXf610mk6naWWiSrPHA02WMYKKztnt6/icD0rm3GS31py++fyrag0k7nPj4SlJcqudQ+oaY2htbpHEbpYVbcExubjIB9eMHjGB1rVv9a0wy6e9o0LmKUFwEICjHJIxgnnqPSuJQZOCDVlE56Mfwrfmj3OD2NT+VnTeItVt9SmtntWQqqndtTaQc/QVnRs3FU4u3ytV6Ir0w1HPHuHsan8rI5F3ahY5/vP8A+gmteFQKyryWO3aG9lOyC2DtIx91wMevNZ19qp1DSJLiEvFbgDKfxux6DI6CuaoueWh6FCfsqVpbmpqHinTNLBMkjSuONkX+Nc9J8RryZydPsUiC8h5H3H8q4e8eWWY5GPYDpWjp0KCykYYZ24wO1NRSM5VZTOwj+J/ia0t1DpaNCQB88HOPXjFbVn8abho1in0+0dF6hWZCf0IFckYDc6Ugdcsq7Tgc47f1rlzZSrcFVjPXj1pqdzJwsfQOn/FzRLrYLyxvrMKwIdFE6499uGH5V3Nhqen61ZpcabeRXUP96M5x9R1H0NfLllZXkRDKjnvg8/y5rfsb240u6W7guZrW4z8s0TYP0bsR7EVVyWj6RWL2rH8Zps8E6yf+nZqyPBfj6LXYHtNQVE1KEbm8kfJKmfvqCePcdq1/Eso1bw3fafbA+dPHsXdwM5Hei4crM+2hH2CDj/lkn/oIrmpFz/abejv/AOgvXZJHstUU9VRV/IAVxrHMWsn0kcf+OtWM+h3UXqzzvx0c32nk9rRf51y27/Q5x22n+VdH44Y/brHP/Pov8zXKtIBaTe4NRFaHVJ+6yPSmC2kv+9/SrryBrcYPRqzLBttm/u1TiQeQBn+KqlHUmlK1NFmNs4q0RkEYrPSTAHNaS84O4VD0dyaj5kQJGblQoVnd3AVFHLHOAPr0xW23g7V9PiD3VtHFlsFXbkn0z0z7ZrNt72fSb+0v7UK01rcpOqsMhipzg173aXVj4o8NefbTOI7lDJGAf4xztPuDxitZyaV0cdOEW2meHxWsYuUiQFnJ+6VwQ3pxXsmixaboOnxboWgcqN8jx/Mx+tc/ceFhHPp+oxcmR91wpXbhup4PTmu9tZFeFVU7kxjnoaynLm2NYQ5W7kD6xYSRFxeOI1GWZARgfWsq58Q6ZJp0dxZWepXUTtsWSCRhnnGeOg9zWw/h/SLl9z2casepjG3P5cGrI0020e2FLYRFiwB3Dk9enFTG/UbSb0KOl3MjWxuDFKsWMYlc7gfxHNYWsapNLJm30s3cyMCEuxsRFz94g9a7C3JnJik8hgnVY0Ix9SSaTVLO2kaO5klaJx8hZGAPJ4ByD3xSs9x9bM+e/wCzGvvEV9HcoYY45Gacr0jzk4HtXGy7QzqhLIHbaT3HrXpvxQVtO8RCOC4l2XdssswLDLMCVycAZ4UV5eerD3ropglqb+kQ3M2/7Mrsy7ThOvNdhpl45tZIWI4Qgo3BRv8AA1jeAZGF/Minl7YEfga1dZ0z52voDmNs+coPT6UnuYS3LUTB9OiD/MCpBqk+GwMbcqD+RqWwmBsljJwEb5GP8QzUbhyoV8DggkeuamwGNCu3XJgOjRn/ABrEvV2384/2yfz5roki/wCJ3AR/ECv6Vg6ou3UpPcKf0x/SqEiqCadTacKYxwqSEZnjH+2P51GKkg/4+Ih/tCkNbncX8gSW1TPJghGPqap39wI7mVSezfyFJq8oXVbJM9Yrfj8FrF126MepSLn+9/SseW56PtLJD4ZwVPPevQ/C0+tXsdsiX9va2vl/ugU5fBwck/zrJ+G/gN9djTVdTVl00NmOLoZyP5Lnr69K9D1PQYl1mCeONGTaFCHov0A6DFDXKZTqKeht2kc4iC3IQuOrJ0NRTaJBMzSqNshzk+tWrW0WGMBAQB0XOcVeQYXpmla5jexw95pciv0+72xxWf8A2bvY+XCXk+9gDrj/AOtXd3lmJ1K9CeKq3WmxWVuZmcrDGhMjs2OPUn0od0EbN6nFSaNK9sXNqoRV2jnk45B9q8+1/R1D+YVCNuzla9P0b7PALn7PCUCyGK4TfuB3Dcjgjr6Z6461U8T+H0nhLqMZQMv14NEZtMupRVtDxW809opEdiCp5yO31rFfd5rHoSfyrqdZhktiQevv61zsmxj8pG49scV1R1OGWjKsEBmuEUdScGvTYYzDbxxg4CqBXK+HdM+1Xwc5EcYDOcd/Su3+zAjO44+lKbIKm4+p/Ok59T+dWRbA/wARH4UC0U/xn8qkLlXJ9T+dGfc1c+yL/fb8qPsS54dvyoC5TyfWnqxxzzVv7Cn99sfSnfYU/wCej/pQFzzzSXEoDqDjdjn8K3vERzcyf9fEf/oNc9o6NEoVuu/p+Vb3iAg3Ln/p4j/9BqX8TPRp/wANErcMR71KhwDUL/e/Gnx5Oag7C0jfMKtofm/CqadferUXU0gLUQyRVuJfmNQRY4571Yj657UyWjjfF9/Ndal/ZafJb22JJmPRj6/4VPpdybvS3tlbkn7pOPx/+vUvi/S9Qv7iE2dtmAJumm3AA46Zz6Vf8L+CrxdHbU7mRLdZUMqK8bMfL/vtjov9Oelb80VFHl1YTlNnEX9q6ysuF5Pbqan025MZ+zBRs6cetSayQtx5YZsHrgbQfx7/AJ1s+F/Cs+pTpJHGwXqCF4/X/wCvTlJJXM4RbdjsfDejxXERTguUAI7D2ruLXwhprIpa2iLAYPFQ6HoH9mW+GJLfpW1HJdpL+6tQUXnLyBc/hXOtWdOysc/q3w10a/jyjT2svaSF8Y/DpXlPjPwd4h8OxNK0n26x/wCfmJSGUejr2/UV7s+uSCXy5tNliHZ1YOD+VOubmJYTIQCrDG3Gc+2KpT5WS4cy1PmTwhrd7p/ivTJYCXk+0ouzP3wx2lfoQcV9SSRhJGUHoSK8q1bwnp8viPTtVs9Ng0+eG9hl8pZcNOBIufkHC8ZOa9Vc7mJJzzmtk09jLl5dxHx5R5rhUObPW2/6bS/+gn/Gu3k4XiuFgOdL1tjnm4m/9BFTM3o/5Hm3jl8X9l/16r/M1xksuI3GetdV42ctf2f/AF6p/M1x0p4NOmtDWpLcfBJthIHrUqyAp75qoh+SpVPFU0ZRk+WxYEnIrYjb5R9Kws1uRZKr9Kymhp3Irt/L2v8Awnhq6D4aa5qGn681raTKYLnl4JfuOw6H2PuKyHiEqFGGQa1vBnhW91PVZrjTGEktlh2jLYLZJ4HvxQpXjYzcbS5j2iS/knkeK7t0R8cqG3A/Q1Yt5YwoVAFHtWUnm3USiWN47qL5WjcYYexFVWuJbeQhgR7Gua50JJnXbm2gg0ksrLEWkOyFRlj61h2ur4GGrXtrlbnaRg4OcGqTE1YguNV0OWMSTRtKcbflgZsj0PY/jWRbzae12v2C0nXy/nBkUhIwT2BOB+ArpriEyAsrKhI5Ncd4rZ9O0O8aOdjNLGUDdCBjJx6VTCNrWPJfFWpvq/iC9umkLqHMcZ9EXgY/n+Nckf8AWMPYVqPxDx6Vksf3v1Fb0hPQ67wLJs123XP34pF/rXc3oa3DFPLMcnBSQ4GfrXmnhm5NtrOnyD/nuUI9mGP616HfWss0snmhVh6hlJzn6dBSluYz3KlnGUiIO3aHwuBx3/8ArVBJkswIOAx6emKuRypJb2/l8KxLY9hn/wCtUF1IsERkc4Udakgr2VsJry1lA+VLqJT9GOP61zniWA22sSxnqhZD+DEV2OnY8nUiesUcc4/4DIprB+IMPleLb8AcfaHYfRsMP/QqoSepy4paaD0p4plDh0qWD/j4j/3hUQqW3/4+Ex60hrc6LWTnxHZL6JbD/wAdSue8QtnVpfq38629XcnxVaj0+zj/AMcWuf1t92py/Vv50ludD2PSvhv461m4u9L0Hy4pbeON48kdEVSQTjpjpn3FemQXvn6vKLhFQgDYqnIAr568G3RtNbtW+2PaI77GlQc+w/PFe6i2u472K6luGngaPDbkAZT2OQBUT0YJKx1kWGIqRgw47VnWV0pQHcCPY1be444NTcza1JB1HNVdQhju0FvNCs0T4Lxt0IBzz+IB+opwn9KiewhurtLl3nBC7GRJCEce4FIpaPUprZ27T3BtkCrK++UgcFsY69zxVbWoi1jIu3JxxXReUoUKigKOgHaqc8G/gjIqZFqdz5r11pmupQ4OFJ49K5kI0s4gRCXcjgck+1fQmv8Ag60uWd1QJkZOB3rza38NDTtcuLiY5ZDiIenvW9OomrHLWp21Lmk2Eem6ekAK7z8zkevpWiWUL1UH09arY/KiX71Ve5hYm3p6ijcmfvL+dVCKaaAsXhIg/jH508Spn7y/nWaeaSgVjTEsefvr+dPE0f8AfH51kYzTgdvGKAscRp0iyEFegbuPpW1rJ3XHPe5T/wBBrB0tDGmG67u34Vs6q3+kr/18J/KpfxHpU/4aLL/6ypY2Ix71Ax+c/WpAelZnYi3GeasxuKpIcCp4mqhXNOBs1aQ88VnxNzwauI3H40hF7YskRjYAqwIOa7PRSLvw4II5lSVYBayHGdoAIHHoQR+tcVE9Wre6mtpVlgkaOQHqvcehHcUNXRlJXM5fDeb6ezudr7Qu3PVgf4gfSu38L2i2MAgDZ2nisHT/ABNc659o0y4s4LW7CExFGJDYPOPQ98V0el2UsQR3kDErkkd6nVaMwdnqjfKhuCcVQm0mSSdZPtdx5YOSiMBu/rVt5dqDPUUR3qdCaaFY5+z8N3SeJZ75bqaO0l2j7K0pdVwMHGfU85+tdFf2avbDyyVKHn/GmSXciq0qxuVXGdoyfyFQNrlnbyeXctcqWXjfbOqt9Djn6dad0xWZixeHLe28QvrmxftGzacA4xjHc9xXSFu2ay2uzcIsaxsob+8MELnqR2q2JM1pTZFRFh2+XBNcDbv/AMSbWD63E/8AJa7R5egzyTXCwN/xI9TJ7zzn9FpzZdFHmvjHm+tT/wBOqf1rkZehrrvGX/ISgAPS2j/lXIzYGaqGw6vUanSpV6VEn3akFWZrYeOlbEbfKOe1UYNOnnUSECOP+8/GfoOprTCxxgAcn1qXBsl1EhDJjgfePSrGl315pF4l3Y3MkFwp4dDz+PrVR13Z/pTUkIk2Njd2PrVxgomE5uR7x4T+IWleJzDp/iGKK21HhY7lTtSU/X+E+x4rr9Q8K+YCYyJRjo3DD+hr5gVhjp9a9X+H/wAU5NO8rSvEE7SWfCxXbklouwDnuvv1H0qZ0oy3HCpKOxt3nh+6gYiJtpH8MgxWVKPEVhlobTzQO8cg/ka9meO3vrcFgksbDKsOePUGuY1nw+0ETzQTny+8bHBPsPWuaVKUdVqdMK8ZaPQ8g1jxx4jsVhjeFIPNBKM3zZAOD+tVtR1C5utKuJbiZ5XMbD5u3y9q3/EUOka34MWzi1G0bX9Oke4+zJIC4UnLRj1OMcDOCK4mTVrS70WeJH2y+W2I24PT9acoOxVOa5tzmGP7k/7tY8nEi1qucRN/u1lT8FT71rTHN6Gnosgj1Ozc/wANzGf1FenS3vn6S86qd6kqQozg5xXktq+x9wOMFW/I16iZ47GwJY5VkZ89sjpRJamMxls3mSDGAAu0D6df1rL1y7RrQxo6kbir5PQiptGkdUtg5y8sLSk+5Of61j3ZiheRZWMnmsXdD/C2cVLEjZ8NX32iG4SZvnns54h/tELkfyqP4huLjVkvF+7cW1tMP+BQqP6VhaLMkesRBZGRATtHbJGMflWlr8hudE02UklltUjOe2wlf6VXQjqcxTx1FMFPHWgodU1uR9oj+tRVJD/rlpDW5ralJnxbF7PEPyUVz2qNu1CU+5/nWzfN/wAVcPaVf5CsG/bN7Ifr/OmtzdsuaPPHb3dtNMu6KOZHcDuAwJr36y8Y6NdRAx3ceGH3Sa+dYGxEetSE8Agc1M43ZXQ+iDf2wYvBOvPYHipIdVDtgyqT9a+eYLidN+JpQABwJD610Gja/Ppt/FI26SLcA6k5JHt71DpmftVfY99tblW681qRuCMisTS5YLu1jmiYMrKCCK14xgcVmrlMtocjpSOuadCjvwqk1cW3XA34PtWkaUp7GUqkYnPzwSzkrHGW+grlNa8Izss9+0qJsTPl4yWx/KvTyg24AAHoKoXkAeJkYZVhg8V00sNFat3MKmIclY8N8tD2pTEhAyOlXdTsZtLvpIJ4nUBj5bEcOueCDVEyrnoazas7EXE8hP7v60n2eP8Au/rTllUtwD9aGmQdjmkA0W0R7GkFrEeNv60GdPf8qX7Sg5+b8qAJEsoSCccj3pn2OE84P50sd1GHUgnj1FW5DvIkhUuG5IA6GnYR5Vp7LIMqc89fxFaOrNi5T0Nwv8qytKRlUBuPm/wq/q5/0iL188fyFS/iPTh/DRoMT5h+tPVsKM1XZvnNOUk4NZnVcuBvlqeM4WqasMVYjPy00SzQjfkVZ8zpWchINWVbAFOwGnHJyKtK+enWsyJ84q1GxyAOucADqaCR9ukq6za3UYwyyqOBya9DnlOnyYkGIicq3bntVSz8MTaXocWo3qMs7XEbSKPvRw88H8cE1uXcMcsWwhZImH1BFTNanM5K+hUW7SRQcgikDIfuAZrBu9Au7V2k0q6ZAefJc5H4VjjxTqWkz+VqemSHnHmRd/wP+NRqNWOtmm1e0Yskts8Z5BMLEr+Tc1Tl1PUpQE82AMxwWjgPA79T/OqsPj7SVkjhk8xZZDhUKHk1qareXYYQTWrW+eQGxyPwqkmylJbWIonWMkgnn1PNWVmHrWSsxGOKlWfnFbLTQzcTQaQHHPeuLikxod76GWY/+g10pm6c965KNyNCuQe7y/zWpmzWijhvGRzrAHpBH/6DXHzDrXXeLjnWG74ijH/jorljEZp1iXq7AVpT2JrLQWzs5bofJgIOrHpWzb2cFuBhN7/3m/pT1MUEaxJ91eAB396A0r/dXA962SPPlNvQlYBjk5zUZjxyDkUbH7vTgGB5NMgjIIqKWMOOpDDkH0q4V3D3qFloGQeZKvLxg+6H+lTxSB+R0HXim4qOOTkqw2yDJI/ve4oA9P8Ah78SpvDkiabqjtLpLcKx5a3PqPVfUdqb8QPEV9r2tG1vy1naxYe1jR8o6HpJuH3ifyHT1rzpW711/hvVrK/0yTwzrag20ob7BdMfmtJj0GT/AAMe3TJ96Foy4tJlXw6JNH12C5SCCaGQ+W6ucDB6EH+E571k+J9Fm0jWZYmUhJCZ4G24yjE8Y7EdD9KsSWoaOExIweNsSAk5B/8ArEV6t4v0hvG3w1sNatV36lZQiTHeTaMSL9eNw9wKclZ3LqRtqeBuSylT1IxWXPkDnqDW1KgdQy9D09jWXfrgB/Xk/Ws7W2HCo7WYyE9QO6mvTZ28zQ4XPRrU/qBXnek2f266MQk2bYmfOM5wM4rv4cSeE4G5ISEqSeDxWcipFe2JW9gXtFDt/lTNXtEkDTbVyBg+/vmpEwdQlIJwIlwPrVqRFljAYBlI6GpYjm9NtTHMZXADowKgfWr12u7wyoPWKWeP8n3f1qeSARJIRgsxJzjke1YMd7I9ndQvMD++3hT3yMEj8hTRPUpJT+/4VGnpT+9BQ/FSRf61cVGKkh/16fWgpblu7O7xYx/6a/0rBvDm6k/z3rYuXB8RSP280/yrGueZXPrTW5sxIjhPxqbIIHrVdWwh+tTRhpHVEUszEAKBkk+lNofQ2ND0e/13UGsNNt2nuXAIVf4Rnkk9h717fo3wk07TtIk+2Sm51WRMeaDhIj6IP6nk+1R/DWK30XUBo4VYbprESXCnH7ybcCR6kqp6Z9a9Dvb2K1tpJZDjYpcDPp2rpjS5XruedKpd6HkPgae8sda1bRptzeSVeOPGSOSDj9K9bsLCTYGuBtP90Hn8ap+G5NI1PzNYtLeNL2QbJ2PLp/s59P510OKiVGPNdle2fLZCKoUYUYHpQSFUsxAAHJJxio5p1hXnLMeir1NVPLe5YNOQQDkIOVH+J+v5VokZErXQZcxKWU/xY4/CoXLOMmrYwn1qGVCeV/KqTFYydT0u01S2NvdxB07EcMp9Qe1cBrPgq7sQ01mxuoByRj94v4d/wr1Hyj1NRtHipnCMtxptHhXQECmEV6vrnhW21RXmi2wXZ/5aAcMf9r1+vWvObyznsbp7a5i8uVDyD0PoR6iuWdNxLUrmWaYcVewMZwMe4pMKR90flUDuUckVLFeSwghW6+tWgsfdR+Ao8qLjCp+VMLnmmm8uo9/8Kn1Uk3cH/Xf/AAqtpxImH0/qKm1Js3tuP+mtQ/iPSj/CRoNjzG+tKp4qN2+dj705CCtZnSThuetWY2AFUwRzVlThcU0BaVsYPrVhGyBS2ekanqFm9zY6dc3MMX3nijJH59/wrCu72TlCGTacFcYIPoa0jFs56leMNOpuSanBBgBi7/3Vr2H4ceGoDpFrrt9CHu5syQKeREvY4/vH1r51jkImBJ4r6r8EyhvBWjHHBtEFaKKRxzrymjcmjSWJo3AKsMEeormp7FrJvLXPlfw/4V1HWoZ4FmjZXGQf096Jw5jOE+U5aSIMmRis69sku08qVVZT7dK357UxMUJBHb3qFLZChb9a5muh0qSOLi8J2j+IdJKRghLrzCG5+VVJP9K7/W9EstcsjZ30bMh5VlYq6N6qw5BqDTrL/iZm8ZcJFF5cY75Jyx/ID9ar+NfFI8H6FHqsunyXkHnrFIscgRkznkZBz06cVvSVkYVZXZ4/4qtfFXgi9Cm+kutOdsQzTRq4/wB1jjIP481m2Hj26NzGt/BD5LHDSRbgVHrgk5FelQfFTwJ4lsXstTma3imXZJDfRFR+YyPxzXnXizwPb6dG+peHtRh1XST8zCKVXltwf7wB5H+1+dacqJVWS6ndTRXFuI2lQ+XKA0cgGVcHkEHoa5iNgdFkwepf/wBCFdv8PL6LW/h1bW1yBIbYPbtnn7v3T9cVxN7bPpttcWrnPllsN/eBYYNYVVY9DC1FLR7nDeLX/wCJ3L7Kg/8AHRWFZruv891UmtTxRKG1mY/7v8hWVp7gXxz02mtaeyJxL91mxHGoHyr+NP6UiknHYUhx9a3PMEYgdTSCRP7wpSPam4HoKAJFYdjSOOc0gUdqSQ4HNAxrLg1HJGHA7Ecqw7VIkgcY7imkelICONyMqwww6gfzFTrggg8ionTeARw46H+lEb5HTBHBHoaANeyuWbcjt8+OCf4h/jXtXwd1Rbzw1d6axXzLS4JC9yrcj+teCgngg4I5Fdj8MPEv9h+NoEmYC1v/APR5jn7rH7jf99YH0Jpt3Rqpc0bC/FDwonhvxOZLWIpp1+DLFjoj5+Zfz5+hrzXUoz5X0NfWXxB8Mp4n8K3VoABcxjzrdyOjqM4/EcV8r3kTT2uSNrjqPQio6ELRkPhxiNYhX++GQ/iprctdWvIrRbFnCWxyGVgD/wCPHmuRVGU9easiVPL2iMZBznNZyNmdRJqCKWb7WgYjbkMORUaatGMh7sn0xk1zgc4ICDmnBm7CpsSdIdZswPvyMf8AdP8AWs66vIJpy0e9FOMYGKzRTwB7UWAlXrmnDrTFNOHWgpDxT4z+9Q+4qMU5D+8X60io7hMc6jJIT/y0aqMw5b6CrsmcO/q7VBLH8sntimmdDiUQe1ekeFvDcukRw6pdw7r2Tm3hP/LMf3j7/wAq5rwZojavrkTOuba3dGfj7zFgFX8T+gNfRK6VbSTecyh0gG3PYt3/ACrqpRXxM4q9R/Cjjorby7prkKVuXO5pR95fYHtW9rFvq9xZtJI/zOoyAMZ4rQj0vz72IFQBI/Ix26muhuYI5XAJ49MV0RnZ3OVq+h5VoH9u6JriXUTIsTcTQs3Dp7+h9DXrianHc28b2vzFxnkfc+vv7VmnRbYvvYd8nA61oxRJFGAqhVA4FTUmpO4RVhyRnBZiWc9Se9WI1wMkc9hTYx8uepNPdhEpPf3rMoa7BWxwW/lTgu3jOWPJPpVN32hcjJk+bn+6KsRsWG7HXvTsA8p2HfuaY8QP+NTqPl55NKVBHQUXAoSJg/MODwDWH4h0KPWbMpgLeRgmGQ9z/dPsa6V41ZDxiq0sZBOc4I4P+e9PRqzFseF3PnWs8lvcQmOaM4ZD1BqD7T/sivSPG+gpe6bLqcKf6VbAbio/1id8/SvMSD12n8q45xcXY0WqJftWOdn60gvB/cquQR1U5+lN6dqkZw2n4EwPU/8A16kvznULf/rpUVh/rR9P61NeD/T7b/fqX8R6cf4SLpPJ54pFODmmk8kds0A4rJHQydemTxXqvgP4aNqMMWqa9GUs2AaG2zhpR2ZvQH06muC8JaKfEPibT9O27onlDTenlry2fqBj8a+o+FUYAAHQela0431ZyYmq4LljuxkVvFa26QW8SQxIMJGi7QB6Adq4T4g/Dy18U273llFHBq8a/K4G1Z/RX9/Q13bNnnPfmmF8rzWx57Pj+5t5beeSCaNo5omKOjdVYcEV9LWXiXQfCHhDR4dY1SG2dbSMCPBeQ8Doign9K88+MfhdbW8j8Q2sZ8u4bZdYHAfsx+vT615U7vK5eR2djwWcknA7ZNOwX6Htmr/HiyiDJo2kTzt2lumEa/8AfIyf5VwGrfFHxfrB/wCQobOPtFaL5YP1P3j+dceV+maRc0Ae8+DPiWus6eItR065lvIUAuHhw5I7MV6/iPxrq4b7T78LPpl9G+MlonyJAfTYcHP4V8y2V5c6fdxXdnPJBcRnKSRnBH+fSvafB3xF0fxAEsPEdtZ2+oH5VuGQCOU/X+En64qJRuXGVtj01cwWyr1kbkkjgE188fFTUri98a3dq95NNBa7Y0RnJVWx82F6CvoC4EOj2Et07sLS3jMzKWyFCjJxntx0r5R1C9l1G/uL2c5luJWlf6k5qlsQ3cqFQRzg/WkRVjYtGNjdCV4yKdmkIxTA9R+D9+wtNYsg2MMko9geD/SneMn8me5YdGjyv51i/CSXGv6nH/etM/k4rf8AGKx3ERUH5uUYDqMiomrqxtRlyyTPJPEMmdYn+o/kKzLaYR3kbE8E4P41b1xt2sXPOcNis3y2cFlHA75px0SLqyvc6pTgChmANV7Z2kto2ODlRU2AT1rU5AJzRgik2jrmjI7GgBwJ9BTXY46D86CCejVGyv8A3v0oGVRLsugOmexq7nIyKz71CIxJ/EjA5q1bybkFAEp9qjcEHzFGWHBH94f41LSYpgKjBlBBBB6EUrhhh422upypHY1D/qX3D7jfeHp71OOw9aQJ2PqjwbrY8Q+EtO1ItukkiCy/768N+or5v8Z6Yuk+LdWsVOVSYun0PP8AWvTfgdq+bfU9Ed/uOLmEH0PDD8wD+NcL8Tl2/ETVRnIO0/TipW42cA6At0BphUA8AVK/DH6moyc1i9zoWwEcUmKDRQJi0uenNNFOpgPU08Hk1GuKcvU0gJARinxH94KjB4p0Zw9Jl0/iRPKP9E3Hu5/nVabGyY+4/lT7iX/RVH+2f51e8O6eNb8SWenEfLPcKH/3Ryf0pRi2zrqyUT0jwpo76H4f0WFUH2/UJPtpHpkbY/0JNenRoqxR28fMUQ2/7x7muSgnF74znlRcRWS+VEvYcYH5DNdfbgKvPQc16FrKx4zd3cuW6iNmlPUDAqVBucsxyO/uarSTbVC+2TVlCDEmBjI6elDESj5jk9BTzzx2FNWndhUjLEa4UGoJ8yMsf984+ijkmrB5j47Vl6pci0sLq63Y2qI1PoSQP600rsGRTzmSSWVACoZUQdjzjH55rVdh9OwqhFGomjgAx5QDv/vHoPwqzIcyADoopsSLa8LilpsZzGMUZx3qBgfvfUVG4+UgdDT85pCaYGdK6uZIZFHzLgj+8vevFtStTYandWbE/uJmQN6gdD+WK9i1UmLZOvDROD9Qa8y8bW6weJZWXhZ40l/TH9KitH3Uwi9bHPbgCOppCfemk9sZpCecHjFcxZ55p3+uH+e9TXRJv7f03H+dV7I7ZRjipJnzfW/1P86lr3j1Yfw18i+TyTnvSA1EX5/OhXyKzsbtntXwR0cNHqOtOuTuFtEfwDN/Na9bkbgV518P76Hw38KYNTlhlljeZ5HWMZOS23PP0FacPxJ0OUjfHex/WIH+Rrrp05OOiPIr1E6judjINkQHc1XLbgQ1YLeO9BmORcyr/vQtT18WaA+P+JgAfeNx/Sr9lPsZc0e5Nrlmt/ot7ZTJvt54WVx6cdf618rzRmCd4WOWRiufXFfU48U6G6Bf7RhAPXdkcflXzt4g0PUbjxFqM9rZl7eS4domRlwVzwRzRyS7C5kYAYGjHNXf7A1df+YdcH6LmmtpOpoPm067H/bFj/SlyS7DuiqKO3SnvDNEcSwSx/76Ff5io8j2pWY7m9b+L9di8PXPh8Xby6fMm3y5BvMajnCnqBx06VhyxSwyFJY2Rx2YYNSW11LaMzQttLrscYBDL6GkuLiW5kMszFnIAz7DoKQEA+8RntSSYxxzS5zTZD8tAHV/DESP4qlSM8PayB+ccDn+ddb4gQRW7ADAEgwMdK474aybfF5dTyttJnnrxXYeIH85EGP9YzSH6YwKTKR5T4ltPLuxdJnZL146NWMgzC/Tr3ru9atoLmxmh3AS/eQE9xXDIMQuCpPPX0pItsvafMfLEe7p0rRU1hxvswypnaSSV6YrXilV41YE8jitIsykiZ+elJ5RIzShgRnNPUg96ZIwKwHWnHO3nmnfjSN04oGVZwXQjdgfSq9qxA5PNW5eF+tVYlwx+tAi4DkCn9KjXNSAjrQMOo5FMQhCEP3T90+h9Kex4+tMOD8vUUCN7wnrz+G/E9lqKnCI+yYdijcH/H8K6n4yWscXjKC6iwVu7MNuH8RB6/kRXmqtuDRv94D8x611XijXF13TPD0rSBri3tXt5uecrjk/UYpdRnFSf6xvrUZNSS8SNURNYy3OmPwoU0Z9qTNFIGOozxSZGKAelMkeKcvBNMWnL940ASCjOOaBUczbUB96Vrlw+JDJnzCv+8a7H4b27xarc6nKuIY4JAjHjcxGOPpXEorXE0MC/ekcKPqTivXL+3TS7hNHtSPKj2wx4GDhsZ6e+a6KMNbixNTodV4VtXg05LmYky3LGQk9cHp+mK6+B0CoWPBG45PasiVEtrQhOFiQKv4VorlImGcFY1T9Oa6NziHBsuqgnLnPPYDpWpCegP0FY1kzSXzt/DGgA962o9pz68YpMCcEYpCxVc4zQybRgHr60jZCEHg0rAWYJlkizmqF8ivawws2UM6GQ+qqdx/lTo4Q8TgMy88YOKzbi7KXcFk2WaUlRzzz1P5ZpqOoNmrYqRAZXGHlYyN+PQflipNuTknrShgI/aoRcgyKFUnnBzSYF6MbVApTRSGpGM6UZpD0pM49xTAytbJNsQMHJArzTx1MJPEflg/6q3jQ49cZ/qK9Q1FQ5iUnALZJ9BXiOs339o6ze3gOVmnZk9lzhf0AqKz9xIcVqVi3OMcUmT/CcVEXoyP8muYo88tWIlWpGJ+32/4/zqKHiUfWnbv9Pgz0FDWp6SfuL5FwtyRSpzURZSWPNW9Lg+16naWwyWllRMY9SKixu2fQV60XhT4U2VlPZS3NvLCsU3lyBTGX+bdyOfmPSvOUu9LJzHdXC+0tuB+qsa9r1nT4tU0S40mQqEeDywx6KwHyn88V88eW8bski7XU4YehHWu+hPlVkeJVXNK7OlS6tD0uY/xBH9KsJLbt0niP/AxXLpU6mupVmYOCOnUK33XQ/RhThC7fdQt9K5pfpUgNV7UXIdKLK5b7ttKfohNP/snUW+7p91+ETVziuw6Ow+hqZbmdfuzyj6OaPaMOVG7/AGTrHRbC9/79tUb+F9WuPvaHNJn+9AD/ADrLW+ux0u7gfSVv8akGo33/AD+3X/f5v8aTk30Q7Ioaz4aj0+dYtQ0v7NK67wvKkrnGeDXIaraQWf2eS3aTy5gxxIQcYOODgZFd6by4kP7y4mc9MtIT/M1ieNkhlstFupy4TdJC7LycA5/PmsKyXLe2pdNu+5xJfn3qCaXAIHJpZGG9gmdvbPXFV25Nchudv8M9O+16lfXLuyRwQje4OMAnn9K6TXXnvZ2eBdkR+VSfQe3pVf4YpZRaNeifznnuJQVhijLFlUdSegGT3rY1IeexWO3SFBwBLKM/kv8AjUlI88eEiVvMZjg+nNcfdsUuplU4XeePxr06+gtgWicnzu4GRgfjzXnmu21vBeFoJHYOTuV1wVI/nSQ3sUFkIAAq/p83BjP1FZlWLV9k6nt0qloN6o34yCNtSqnNU0kwQwqY3YUcCrMiclU70wycZAqITo5zgj6inho3O3cefQUAVXldm+UZ9qI92eRzU7lApRI8joSKjVSOx/GgRIGNO3HHamil7fjQMcST3xTlUAdaiyaXcwGaYiObKLvUZZTke9JA4e9jdT8rxkj60pcHhu9V7dTFeoh+7klT9eopDQk5/fP9agJqSY/vX+tQseawe51paIfnNGaj3Um7mixLJs0gNM38Um6gROpp6nk1Are9PDUCJwc1DdHEQ/3qcG6VDcnKL9aFuUtxdOk8vVLKQ9FnRvyYGvXQjXfjuCNuQJizfQc143BHJLcRLGrMxYYwPevbNCYXXihb0dTb4I9G4FddHZmFfdHb6gd1vDGOs0qJ/wCPCrV3M0PmMpyC2AvqegqrcENrGlQk8K5kb6BT/WrUEbzXL/LnyRuI7ZrUwJbPal+0Qb5li+Ydic1rw/MwA5IrEsGMmqSynrtxWxEGjlEicjuM0mBZafB2suMVIcTLlW2tT2jSeOqypJC5R13L2NIZPBwpHGQe1cxqEjR+PLNNmV+ySSjPqCB/WuowobeD16+9c1r6i38T6LdtkRypNas3oSoZf/QTVQ3E9jYFzLKR8mxaktxvnLdl/nVcsUXJIbPQj1q7aIEj9zzUsZbzQT8vSk701myKgYhppIXvSnkU0gYpiOe8Z3Elr4ZvLiI4cIVB9A3FeJlsYAPHavZfHpx4Mv8AjoFzj03CvETLWFXcuOxPv9uaRm96rmTvSeYfWsijiUOJ6TIN9F9KTOJOlNBzeJ/u1R3X91FodwD1rufhLpf9pePLR3QtFaI07EDOCBhc/ia4VP0r3b4M+HJtN0e41m4XY1+gWAd/LHf8T0qVuXWlyxZ1fiPVzCDa23J5LsPXpXlOt2mzUGlUfLJz+PevYNQ0E3LZgUFyRwa4PxFo13YnF3CVjzxJkbQf/r1rBtSPPkk0cWIzUqxmr/2QhsY5qRbWuoxKIQ08IavfZu2KeLU+lUmTYo7KUKavG1PpTltT6VVxFHaaQ5FaBtSBVdovmxTCxXVxnFU/Fcfn+Dt3Oba8RuPRlI/pWrHbl2IUM2eqrkg49q2bDwv/AGta3NhqEFxHaXCDLrhWBU5GM1lWklDU0pwbeh4eeM1EFy1et6n8H42crpOrFZTwkV4n3j/vJ0Hvg15/LoF3p/iNNGvYwtyJlRwjBhgnqCOvFcampbG0oOO56r4T0KZtCsYrO3SZTEGkl3fLuPUHHXFdJceHktICVjLPj5nKj9BW5o2kpY2UdvChS2h4jUcA+5q7cMNh3DaQcZBoC5434g0+F1LXEgGzkMeCPpXmXiCDKR3CtuAOwkd69n+IGhCSwlvYXCNCN7BujD/GvBtQvTcyBUJ8peg9fektx30KdPU4xTKd2qgRrxsNi54yKnQRLyfmNVGyVQD0HNKs2xtjdfWrMy7teVvb0qQRBMAHLn9KjjuRt4605JgOoJPtQBMAANopGg7seKI2O7OABUo+Y+tAFbI3Yp3GKe0QJwOvrTCNpwaAHACggYpvIpcH1piGFc1DKuJIgDzuzn8KmbjvUL8yIfqf0pAVZuHP0qAmpp+X/Cq561n1OyHwoQmm7qCaaTSEx26jdTM0ZxQIlD4p4k/nUANLmiwFkPWroPhzUfFOofY9Oi3GNTJK5PEadMn86ztO0+81S7S2soHmmb+FR09z6D3r3T4deD73wbc3NxdpLPNcxCJvJA2IMg8Z5J461VODbuZzmorzK9r4aSx8Mw262yWV3bJsZ4ZA3n9fnPfJ7/4Vn+E45U1uUS5J4wfWvQ/ElvDLpzPJEFYj5ZNuP/1GuA8MK6a0Q7bhuOPpXcrW0OVt3OwlYy+Iwofb5Vsx3Y6EmtzSkMWnySNyZCTk+nSuYgmEmpanLnkBY1/Dk11wXy9Ogj7lVFSwKGmIRez4OcVswk7umQe4rI0jE1zeg9pBg1pwxvHMxBBjLc88ikwNFA235Tg+lDO7HDjBHcU3O3+Lmml88nmpGLnPGSaxfE+FsbGTj91fwNz2BO3/ANmrY3Y5xiuS+IN60Hhecx4Dh0ZfqrA/0q4biZtW4zN5bNkpyF9K2YuFFcpoF6L+5W4ByJYlcEdDnmusXpSkrMEyTNIx4oyaaxqBiE0wnjgUZ5pGNMDB8ZJ5vg/VV9Ldm/Lmvn/zM/SvoLxSf+KV1fH/AD6Sf+g184Gb5Rz261hV3LjsXTJxn9aQSVSM3HpmgTeprMo50kGQkdCaYh/0oH0Wk7D6UJ/x8H/dpnb2Ov8Ah7oUPiTxlY6dcjdbkmSVf7yqM4/HpX1P5EFrCFJSOJFCgHAAA7CvmH4WaodL8c2zqUDyxvEhcZAYjj+VfQ8GpwyKHvXEcx4/en5c+x6fypIzr3ci+2tWyMYrdZJW7si8fmeKr3ltZ6tbPDdWEcsbjDCQ/rkd/wAahd2clmztJz+FWInManePovc/Wmc5y194FzOv2O5woGQsy7j9Mj+eKzz4P1dA7vBCqDjiTJ/ICvQYLgu3IGepOMVO0rEgLwB0FaqrJEOCPJ5dHvopGjawvNwOOLZyD9CBgj3pF07UEODpd82Oy2shP8q9dUtwATn2pWlC8bsn0B6Vft/IXIeST2NzEoZrG7XIzta3cH8iKni0nUZQNml3v/AoCv8AOvTkuj5kYI+V2IyPXHFTeav90f5NHt/IXszzBvDWsNEzCwZQAT87qP60WOgW9uiy3w86Y8lCfkX29/xr0qeQm3kGP4DXneqa9p6IRJKF9x2rnr4iVrLQ6KFKL1Zs2sYjjbyI4wD0AAXFRTabf3FwoOsJbR9xDGC59tzf4VwU/izTomIjvZGx28zFUj4silkVY975PGwMxP5Vx3b3OxWWx6c8UOmRPHbu7TuB5tzM298f56AVyHg3wI58QXOv6zOsdxLIzQ2hfc0eW43Nnk44wM10Ojw/aLKGW8kS3b7yQ5ww92JOc+1RXOpRWs0iq+9VJAPZqqM+UicOfc71I1jTaeeOlZmpkC3Yk8lgAfX/ADxXO6B4qVtcfRZ3B8yIzWxJyVIHzIfw5FVvE3jnSNDaWC6mMl1tyltEMsxPqei9O9dKldXOVwadkZ3xQvUsPCNwCf3kq7QPrXzaetdJ4s8X6l4s1Az3j7Il4jgQnagH8z71zZ61SJasFOpopy/eAoGtjQ8wLED3xVVnLNk1Mw3D+lVpVYdOlUQTRXJzgnB960oZ0K571gd6lilKnliKAOjUliDmplYdCwFYsU78YbIq9FOpAz1pgXxgD5Rk0jRgjLGmRzKw96lDg8mgCFl2YyeD0phbjrVlwG46VC9vuBwcGgCuzD1qLdukx6KaV1ZGIYEVCv8ArJcZ+6PwoEQzNmQ+1RHrUkmd2SKiPFZ9Ttj8KGGmGnGmnpQSxM0ZpKKCRwra8MeHb3xTrlvplkh3Od0km3KxIOrN6D+ZIHetjw78L/E3iO2jure2jt7WTlZrl9gYeoHU/lXufgvwfD4M0g20Sme6lwbidExvI7DPYdquMGzOVRLREmheHIPB0Qi0+3SWxKjzn8secGxy5I5Ye3btXTxom7euCrDKsOmKi89k+9bz/wDfAP8AWliuYkXZ5cqr7pXRbQ573INYTdptwjKHQqcg968p8OyqusT9vKc9e1et3TwzW0iBiNymvFI5ktdf1WFJN7queB05q4bCZ2GnKXspZwfmlldx9Bx/Su03iSW1jB6AuR9BXLQQtZ2drEm0PFb7ZEPrt3H+ZroNMcT3M0o+7HEqD6nk0MEVtAf/AE7UB2D1u265TJ7nNc7oTbdQvwDkk5rpogFjFTIaJMgjBpjukYznFRTzrGMmqREty3cLQkJsklu5HJWPA9zXGeOGL6RIkgkbPP3cKK7hLMKuTWNq+kpdRtLNzDHztP8AEf8ACtItJiaOb+Gksr6bbxzKVliDIFbglckqfyIr09WBAGfwryzwzb3dvr0+oyER2p/1anguR3+nvXcrq0DD97NEv0JP9KVWOoRZuZpjfe6iqltfwyAbZkkHsassQeRWVihpPNNbNKxIqGSQDgmgDK8Tc+FtXHX/AEOX/wBBNfMgc7RnrX0n4svorHwhq1xIRtFs6c9ywwB+tfMueOvTisqm5S2Jt59acrnHWq+6nBsAdqyKMnsKE5mb/dpOwpI/9Y/0oOy+qLME0lvNHNC7RyxsGR16qR0Ne3+Evi7o95FHZ+IbFYbkgL9oQZjkPuD93P5V4VmlzRYuUVLc+sxq9uYlXTrDyY25V+MH3AHFWLcXjBpJrf8Adf3y+PzBr5h0jxj4g0JPL07VJ4Yx0TO5R+BzWnN8TfFd0ALjUzKB2ZcD8hgUtTH2D6H0jDcoyMkcp3Dqcdf/AK1O+1yIc74nI7FSD/OvmtfiP4gBA+1Ef7gA/oasx/EDVWTfNLcynnj7SVH/AI6BQRKm4q7PoY6ncuWCxcDsJSuf0pE1aQDDWDt6lJlP88V88W/xOeKXM1iwI43LMzn/AMfJrVg+KlqF+ZryIg9lUgj8Ohp6kaHtc155EyyRxsiNy0ckgwD2Yc8Gqk3ieNHeNpjnPBALfyFeNar8S2nszHYwtPM64EtwCuw+owf/AK1efzT6jdM7z3szFzlt0hOaLCPo+b4haPBK8U9+FYHBDAgA++a4Pxhrvg8+GLgafG15qtxJjBkLCMZyWHOAMcCvJEs+cs+fUVayAMDgCjl7hzW2N7SNf0aAqLm02ODz50CyqR+hr0jSNXsJoS1pb6MeOA1g6j8wpFeLPtbhgDSQm5tG8yyuJoX/ANhyv8qzlST2NY12tGfRNrqqwxoPL0Aqo+YrIYQPzTiucsvG/hG58R3g12+MMUbAQrFG7Qt6/Moz+gryg+JdcnsJLS41S4kgkGGRmzkehPWsxk3/AHhmiFK2rCda+kT1vxN4x8I6depf+EpPM1EAhPLhKRISMbvmAyeegrzu9upLicSzO0krsWd2OSxx1JrHACyIPetCc/Mp+v8AKnJam2H1i2Yzd6jPWnnrTD1rRHNIUU4ffH1po61JGMuKYr6F0Dk561IqBuoqIE+lTxnJx3qiCvPZZGVGDVB0aNsMMGt4DtUM1qJeCOaQGSkrIeCcVbjmHXOfpVaa3aE89PWmRytGcqfwoA2IrhePmrQilRx1/CsKO6DD5k+pAqyksfVWxQBtDaehp3ArMS624wc1YW59Fz9aYFp0WQ8gVny2hErMh7dKto7MewFSAYzmgDKMRKFSvPaqTggkEYNbrRbugyT0A716LF8M9FdbK2v31EXksIkmCzIFjJ9Pkz+tZzko6s3o8z0R4xTTXuj/AAV8PGQqur6iuOzGM/8AstYev/BS6t4fP0O/+1gdYZwEb8COD+lSppmjjI8lxXY+AfB+oeINbtrlbPdYQSB5JZVzGxHIU/3snqB2rtfBnwcWRlvPETb8crZxN3/2z/QfnXtFjpsFhbxwQxJFFGNqRoMKo9hXRCHVnNOfRFWOTVLREa4+y3EQADeQpiKfQEkEflWgbhUAcjKEZDipSVHFVmCQblIxE3JHYVqYk/nKRkYwehzUM13BAu6V1Qfqax7y7ltoNiSiJVJ3O4GQO2D0/GvPvEvxAsNIif7PMl1dH7oGWB/H0odluCuzrfFPjC10zTpXVth2kAngk14p4TvlvPFsm9tyz8sT3+bNczrOv6jrtyZr2fdk8Rrwq+wFS+GbxbHX7WRziNm2MfQGs1V95I19no2fUcBiuoXjlAJP3GP0pNDhMGkyM3Jd2OfboK5a0vpl0kpkidJdkbjoT2/Q5/CuzgQRaZHFnJCgEjua2ehiY2hc6vdD1H9a6KWbYMDr6Vzuh+WviGaB2KeahVCD/FkHH5ZrqVskjOeT9aHa4FOOBpG3uOPQ1cVVTGKcRjpSKCxPZe5pNgO27+h47n0rL1q4/cNbwx7mCFyo/ujqf1rVyMYHAFYujXseoa9q6qy74BHGo/2eSf1oXcCG107S76ITphjwHXOGQ+mDV8aRFCN0aqy+wqHy4ra8lEsDbXyrALx14NWY1mjy9lL5qDrFJ1/A022ACC1YbmjRXH8ajH51OvmgDaOB61CJornJTcko+/G3DD/Gp1kYcEYpMB2TjDLg1A6Krbjls9Kh1XW7DRrL7Vfy7ELbEUDLO3oBWTYeMdGvyyi4EJzwkvBNIZxfxo1QxaRpumo+37TM0siL3VBxn8SPyrxjP412PxN16HXPFri1cPbWiCCNgeGOcsfz/lXGZ78Vzyd2WPyQKAeBTM8elKDx0NSMzc9KIz87mkPUUsfV6Dqvqh9FJS0zVMXNLTaUGkUmKDzWtHbOluu5ckjPHUVnWqCS4XIyBzWxI5BJJz6U0jnrz+yZskCkn5QT6VF5ITnaB+FWXHmtlwDSeUg6M6+26ixzEHTtS5odHH3Hz/vCmASg4Oz8jQA+jGetKUcD+H86i3SZxsHH+1QMflR2p2Rtz3PamLvJ+ZSo+uc04kHrQIif5Tu7HrUbyZ+VRz/KpJCNpFRlgsRHc0wJYo1EG4jL+tWJmztbP8J/lTI1P2cfSmscop/2T/Kokjpw70aM09aYaeaZ3poxkLUkJ/egHpUVXLaPPPtTRLLCrkVOq7abGoUc1J1qhCq3NPyc8+lN2cUqnrzQISSJZVwQKybm0aE5HK/yrYzTZAHBBGaAMFXKMCpwasRsZMbSBJyTk47ZpLq2MTZA+Wq4JUgg81IzVinfdtAGQehqyrTd0X8DWVHdH5Q4Bx0OMVpRzscZ4+tMCwskndcVat0muJkhijeSWQ7URRksfQCobJ4Lm7WCS9t7YHlpZ2IVR+HJ+leueER4d02Jv7EMkt4V+fUbiMq7j/pkp+6vv1pSmorUuEHN2RZ8EeAV0qSPU9bRGvQQ0Nv94QehbsX9u316ddPZ34vpJrdrJo5APmlLB19sAEH8xWbBqO1tgchx1Q/xVfi1AMPkkCn+6w5rklPmd2dsIOC0JZtGtpogZZJftGOZVYjn/d6YqvFdtYu1vPneOh6hx6g1Y/tLYMPt+oOKzpJ7TUbiS0kkAdVDEBsMuehH5VOnQ0je1pbFx9WaI+ZBhZOxPT8fatC21hNU0/zkXypI5DHPETkxuvUfTkEHuCK5yGwSPcbi4woP97kisf8AtSztNfvzaTeaZUiDxRksTINwHA6ttx+ldOFm+flObFU48nMjr59dniYpDatn+/McD8AP6msqfV7siWSTzLm5C5jgQHn6KKxNW8YwaZZB9UP2FznbDKh89/cR+nucCvK9f8f32orLa6Y0tlZSjEp3gyz/AO+4AwP9kYFd05xjp1OCMXI6vxL8Ry1i1pfWFnPep8qQD94kfu56E+w/GvKr2+uNQunubmTfK3U4wMdgAOAPaoBljSHGeoP0rllJyOiMUgzzV/TtPfUpzDFKqyhdyK3Vz6D3qhTlZkKsjFWHIIOCKS3Ke2h6Hpviu609Y7DUpFSWNlZZgch9vADehr2vw/rVtq+nwhJf3iICc4ww9c18zT6pPIuy5f7Qk8aMTISShHGcZwT16+tSWs2oRhUsNRkVT82wOFP1UE9fpW6qdzn5T6E1y2nsrsXcAK7TnfjO01PpfxCgjul03Xo/sl0ceXcLzDKD0PqK8WtPHPizS4xEdaOwcbby13DH12nNVtU8W6nrEKRzT6KI1PyqgZMHv17Z7dKpVYbMXKz6hS6gmUGN0cEZBVsigvkY7elfN3hX4g3fh2eQXrxTxMgRTFMGKjOfWu80/wCNGjSY+1O0ODzlSePwFO8XsxWZ6mXGw5PauB0xjpWvXWpQ+bNJcgqcD5AmQfz461ci8e+H9caGy0rU4p57lxH5eGVlB6nBA/StZRcq/leYlvj5UKxgrj09quLsvUTNW01UXcO4xFWHBVh0pJNShhLs0bAqOdi5z+ArMEN5E+ZLlG/4BjNMe3u45fNjlj9etHKguR33iVG+5p90xU8SeWQQPY1Wj8SM7YAcj+7IPmq5Pf3AjIlLBRx8iklj7AVkTHVNRbyYLeRQeNzqAapRJbKmvRxeJrfyluFtr2E/uhMTsYHqCR0+teN+If7S0/UZLK6iltivQH+MeoI4IPtXuEHhGNZc3ty8ki8skZwF9i3r7CvOvixf6cl9aaNY26rJar5k0m4sQWAwvJPbB/Gsq1ktGXE85GKPwNNPtS9K5SxTS5PrTc80o5HWgZnnqKIujfWkPWlj+6frQdK3H0UlO7UGiDvRRSUDuWbM4l/EVoSP8mB1rOtfvnFWJWJHWmjlq/EPAOMkU1iai3sO9LuzTMw6U11pQ3NP27hxQBGHOKE5JJxk0hUimeYF+tAErHA61EHHYVE0jOaeq4HJoASQ5FTBYkUM4yahfGetNd97gDoKALLzpsO2mE/uxz/Aahfhakc/KfZTUyOihsyiaZ3p560zvQjKQGr9qcBfpVEDccVfgHyrkciqRBbp4GKYozTwccEUxDgSKTgsc4/CmsSeKaCQaBkmaQkCkzmkJoAR1DjBFZVxbmNiR0rVNNZN6kHvSAxalW4kWMoDx/KrBtMMc1HLb4XK0WAr55rt9I8fPa+HV0S4thneNl4G+eJfYev41w5GDRmolFS3LhOUHdHvei3NrcafFNJfz3QPAkG0FT65HSt6G+t50VIpfMiUfvWnH5EMK+c7DVLmwJETjYxBKNypx7V3Nv48jFusl4WupNm027JtXPvjrXNKlJPQ9CniITVmrHpTB7wNJazJLJbvjy2OfNHpn19M9cfjWXrDm8sf7SsmFveWaFlkPAKjko3t/I1w2p+P8tFc6eP9MKBZGdMAAdPqR61x95rWpXzzm4vZnE7l5F3kKx9cdKcaTInWXQ7XXviPNqugmCNjDdEjDRZBx3ye3Fc7p/jjXtKsGtbG6WDdnMyRL5pz/t4zXO8mg4HU8+groiuXY5Zz5tyae4nu53nnleaVzlndtxJ9yajyo68n0phcnjoPQUmCaZF+w4uTx29KVelJwO1OB4pFRChjgUU1zwKBt6DvNYooKggdx1qQo7xqpUgr0z3FW7RFktCuB0xVhJTDbndjPQZqjIow3t9bjEc8mOmM5H5U9tSeTiWC3kPvHg/pV14keMFlBPrUf2aJhjBx6ZoEUWmhzzbJj/ZJFP8AJhYB4l3LjJ3HBX2q3/Z0DdNw/Gtfw7oVjqeqrZ3Vw8duq+Y+0csAQMZ7Dkc04q7sgbPRfh34GttNWz1qSWae4u4gUSOIBYQ3XJJ5+vFesstngxNcIzLwc4z+NYNhttbSOCIbIYYgsYByAOg5qkgkeVi0bHcc+1dkYaGLZ1XkRsq7bhGUeppskMSttEkKv1AMgz+RrMs2kiJjEYOR8o6c1UvNF1G6IkneCRx0KqAV+h60W1A1Vspgw3SoFzyQ1W3lit4fLt3UORy55P6VzcVnrFsRtCyqOxNaa3BEGblEjcejZ/8A1UpMEjM8Q+JLTw1ost1cHeUH7tMcyyHoPxP6A185397calfT3t0++eeQyO3qTXR+PvFf/CR64Yrdy1jasVj9HboX/oPauTJrlnK7NUrIXNJ7UdqO9QAv1FANJRQMonrSxfc/GkPelj+5+NB0rcdjmlpKKC0LmikzS96Bk1ucMTUznJqCD7zfSnlsGmjmqfEKRSUu7IpppmYZxTTNIp4PFGaafpQANPI4wTj6VCeaeVpACaBiooqfAApijFKxxQIhkJLcUsS4OTQeOacvAyaAEc5OKkk+630NQ5y4+tOc/K30qWdFLSDKppvenGm96DGQq8MK0Yz2rOFXUboD6VSJLqilJ4qONvl68U880wASDvTsBhkGmggdabuGaAHjIpeKaD680E+1AC5AphfrSE03vQAp5NIwAXmlqCaQbDg0AUHOXY+9NpSOaTBqQFHWpTUQHNSEgdevoKTLi7B34pCQOv6U0sT7CgKT0osDl2FLEj0FNxSkY96KZIDFLmkopDQ4U4dKZTx0oLQU2TtTqa/QUA9jS03/AI9WPo1Tyx5GPQVV0x/kdT0BBrQPKEjvTMhF5iFNjPWiM/u6SHl2z0BoAkkJUBR1PJr1T4c+B4v7KfU9SjLT3yAQgkgpF2PsW4P0xXH+BvDLeItYM04/0KAhpc/xei/j39q+hLWIIgGMYHT0renG3vMiT6HNWUNzpLzWF7+8iC7rabBO5c8qf9ofrWxE8EEiNIGUMMqcfL9c1pu4jQr1z2rOlW7j2tbyxylTkRTDjH1Fb3uZ2GrdILv5SV5xtIwavNcqnyiN2PsK5y98QwRSpb67pDwFzhLmKQPET/vYBX8RW5ZXsM0Cqjs4HTcQTj6ipaKKt3qbxkRqrJI/3FXDE84z9MmvJfiB47L+dounTh2+5c3EecH1Rf6mt34q+MU02A6Fp21b+VM3EyABoUP8IPUFu/t9a8SZgg5P1xWE59EXFdWAOPapOwqIDKjjFTViyhMYo4NLmikAlKDRRzQBRPelT7gpp705PuLTOhbjqDRRQWFLSUUDRLCfmP0qRhmo4erfSnGmjmqfEJnBpTzSUnSmQKaaTinUw9KABWz1p/HamdBTSTg80ASFsd6Q9MmmIcnmnucKTQMid8H39KUlsc8UkQDfMeTQzEsc9qBB/EBSv9w/Smj79Of7pqWdEPgK5plONN70zFiirm5pE2qOAOtUxV6z+6frTQmKiTqmEYZz0NO825XgxA/Q1OPvZoNOxJD58uOYGpPtDcAwOPwqZuAMUgNFgI/tPPMMn5UhnbtE9Sk1Gx+WiwyMzyY4iP4mk3znoEWnE4FRlixwTQA1y5OHkz7CkGWI2rlRSP8AL0pBK3SgCQo57KoqNo/U04ytntSF2NADSn8qjAJPAqz3A9qhJxwOBUsaE2qv3jk+gpC2fYelBpKQwopSMUmaAClpBS0DCnjpTKcOlBSFpH6UvakbpQN7E2ny+XcY7MMVsZ+XFc8pIYEdRW6h3Rgn0pmIinGRTVbbHM1OHUio8/JJ9CaAPcPhcsSeHoomKCWVmkQYwXX+uPXp2r0Tf5cfqe1fMVjqV2+mpbxzvbpb5ZDAdhLZzknua9a+GXi3VPE9ncx6o0Ur2qqFmCYd/wDe5wfyralO+jJnG2p3jOwyxOT6Vi3+qS26k7G2A8kLnFXbiRgmc1hXVzI8iZwNhOMD25roRmYPiTxFZ2umySas5e2kGEgb70x9h1x715nafELWdOaaPS5BbQMf3QceY0Y9iePzBrN8Rapdaxqc9zePvfcVUdkUdAB2FUbeFMZxk1zTqO+hoo2HzT3N9cSXEzvLNKxeSWQ5ZmPUk+tJsSLmRsnsKfKxRflqAcrvPLetZFBks44xzwKnI9agj5nUGrGeaTGNxRtp9JUgMxS806jpQB//2Q=="/>
          <p:cNvSpPr>
            <a:spLocks noChangeAspect="1"/>
          </p:cNvSpPr>
          <p:nvPr/>
        </p:nvSpPr>
        <p:spPr>
          <a:xfrm>
            <a:off x="44450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pic>
        <p:nvPicPr>
          <p:cNvPr id="27661" name="Picture 18"/>
          <p:cNvPicPr>
            <a:picLocks noChangeAspect="1"/>
          </p:cNvPicPr>
          <p:nvPr/>
        </p:nvPicPr>
        <p:blipFill>
          <a:blip r:embed="rId4"/>
          <a:srcRect l="2505" r="4774"/>
          <a:stretch>
            <a:fillRect/>
          </a:stretch>
        </p:blipFill>
        <p:spPr>
          <a:xfrm>
            <a:off x="2089150" y="1254125"/>
            <a:ext cx="2871788" cy="2100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62" name="矩形 61443"/>
          <p:cNvSpPr/>
          <p:nvPr/>
        </p:nvSpPr>
        <p:spPr>
          <a:xfrm>
            <a:off x="2160588" y="1366838"/>
            <a:ext cx="792162" cy="50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27663" name="矩形 6"/>
          <p:cNvSpPr/>
          <p:nvPr/>
        </p:nvSpPr>
        <p:spPr>
          <a:xfrm>
            <a:off x="2160588" y="1366838"/>
            <a:ext cx="8032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特制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664" name="矩形 20"/>
          <p:cNvSpPr/>
          <p:nvPr/>
        </p:nvSpPr>
        <p:spPr>
          <a:xfrm>
            <a:off x="2089150" y="5761038"/>
            <a:ext cx="78009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产品选择：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100ml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250ml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500ml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，青稞、高粱、番薯酒3种类别供定制选择</a:t>
            </a:r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"/>
          <p:cNvSpPr/>
          <p:nvPr/>
        </p:nvSpPr>
        <p:spPr>
          <a:xfrm>
            <a:off x="4321175" y="576263"/>
            <a:ext cx="296862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提供个性化设计服务</a:t>
            </a:r>
            <a:endParaRPr lang="zh-CN" altLang="en-US" sz="2400" b="1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1"/>
          <a:srcRect l="23853" t="6503" r="28439" b="9673"/>
          <a:stretch>
            <a:fillRect/>
          </a:stretch>
        </p:blipFill>
        <p:spPr>
          <a:xfrm>
            <a:off x="2016125" y="1439863"/>
            <a:ext cx="3673475" cy="410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Picture 3"/>
          <p:cNvPicPr>
            <a:picLocks noChangeAspect="1"/>
          </p:cNvPicPr>
          <p:nvPr/>
        </p:nvPicPr>
        <p:blipFill>
          <a:blip r:embed="rId2"/>
          <a:srcRect l="21777" t="20212" r="16975"/>
          <a:stretch>
            <a:fillRect/>
          </a:stretch>
        </p:blipFill>
        <p:spPr>
          <a:xfrm>
            <a:off x="5832475" y="1439863"/>
            <a:ext cx="4254500" cy="4103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Box 2"/>
          <p:cNvSpPr txBox="1"/>
          <p:nvPr/>
        </p:nvSpPr>
        <p:spPr>
          <a:xfrm>
            <a:off x="3321050" y="4535488"/>
            <a:ext cx="5103813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全生态江南原浆典范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267" name="矩形 4"/>
          <p:cNvSpPr/>
          <p:nvPr/>
        </p:nvSpPr>
        <p:spPr>
          <a:xfrm>
            <a:off x="2736850" y="1149350"/>
            <a:ext cx="6119813" cy="919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>
              <a:lnSpc>
                <a:spcPct val="114000"/>
              </a:lnSpc>
            </a:pP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真 · 藏 · 艺</a:t>
            </a:r>
            <a:endParaRPr lang="zh-CN" altLang="en-US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268" name="文本框 1"/>
          <p:cNvSpPr txBox="1"/>
          <p:nvPr/>
        </p:nvSpPr>
        <p:spPr>
          <a:xfrm>
            <a:off x="3186113" y="3021013"/>
            <a:ext cx="5235575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algn="ctr" eaLnBrk="1" hangingPunct="1">
              <a:spcBef>
                <a:spcPct val="5000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三代匠心传承  六十年纯粮工艺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 algn="ctr" eaLnBrk="1" hangingPunct="1">
              <a:spcBef>
                <a:spcPct val="5000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缔  造 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269" name="文本框 2"/>
          <p:cNvSpPr txBox="1"/>
          <p:nvPr/>
        </p:nvSpPr>
        <p:spPr>
          <a:xfrm>
            <a:off x="5178425" y="5143500"/>
            <a:ext cx="1339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algn="ctr" eaLnBrk="1" hangingPunct="1">
              <a:spcBef>
                <a:spcPct val="50000"/>
              </a:spcBef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1956-2016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Box 4"/>
          <p:cNvSpPr txBox="1"/>
          <p:nvPr/>
        </p:nvSpPr>
        <p:spPr>
          <a:xfrm>
            <a:off x="1441450" y="1079500"/>
            <a:ext cx="4632325" cy="793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叁：女儿梦系列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699" name="矩形 2"/>
          <p:cNvSpPr/>
          <p:nvPr/>
        </p:nvSpPr>
        <p:spPr>
          <a:xfrm>
            <a:off x="2520950" y="1944688"/>
            <a:ext cx="23637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Red dream series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39863" y="2387600"/>
            <a:ext cx="8785225" cy="308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6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    </a:t>
            </a:r>
            <a:r>
              <a:rPr kumimoji="0" lang="zh-CN" altLang="en-US" sz="216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在浙东地区，至今仍流传着自南宋以来世代相传的“十里红妆” 婚嫁风俗。凡上等家族，坐拥良田千亩者，皆费请百工以纯粮为料，山泉相佐，古法酿作甘醴，地藏数载，至宴席间，酒香数里，荣耀四方。</a:t>
            </a:r>
            <a:endParaRPr kumimoji="0" lang="zh-CN" altLang="en-US" sz="216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16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    今天，女儿梦酒以60年来的纯粮根基，3代粮匠传承手艺，遴选上等番薯、高粱、青稞等粮食为原料，佐以东海云顶百米深泉，成就古法地藏酒传奇典范，承袭上等家族盛宴宾朋的传世荣耀。</a:t>
            </a:r>
            <a:endParaRPr kumimoji="0" lang="zh-CN" altLang="en-US" sz="216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ea"/>
            </a:endParaRPr>
          </a:p>
        </p:txBody>
      </p:sp>
      <p:pic>
        <p:nvPicPr>
          <p:cNvPr id="30723" name="Picture 6"/>
          <p:cNvPicPr>
            <a:picLocks noChangeAspect="1"/>
          </p:cNvPicPr>
          <p:nvPr/>
        </p:nvPicPr>
        <p:blipFill>
          <a:blip r:embed="rId1"/>
          <a:srcRect r="30367"/>
          <a:stretch>
            <a:fillRect/>
          </a:stretch>
        </p:blipFill>
        <p:spPr>
          <a:xfrm>
            <a:off x="1223963" y="720725"/>
            <a:ext cx="10298112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9"/>
          <p:cNvPicPr>
            <a:picLocks noChangeAspect="1"/>
          </p:cNvPicPr>
          <p:nvPr/>
        </p:nvPicPr>
        <p:blipFill>
          <a:blip r:embed="rId1"/>
          <a:srcRect l="62434"/>
          <a:stretch>
            <a:fillRect/>
          </a:stretch>
        </p:blipFill>
        <p:spPr>
          <a:xfrm>
            <a:off x="1296988" y="935038"/>
            <a:ext cx="9001125" cy="424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1408113"/>
            <a:ext cx="2951163" cy="305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文本框 35842"/>
          <p:cNvSpPr txBox="1"/>
          <p:nvPr/>
        </p:nvSpPr>
        <p:spPr>
          <a:xfrm>
            <a:off x="1449388" y="1557338"/>
            <a:ext cx="9394825" cy="5937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16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    </a:t>
            </a:r>
            <a:endParaRPr kumimoji="0" lang="zh-CN" altLang="en-US" sz="2160" b="1" i="1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31749" name="矩形 5"/>
          <p:cNvSpPr/>
          <p:nvPr/>
        </p:nvSpPr>
        <p:spPr>
          <a:xfrm>
            <a:off x="4464050" y="3724275"/>
            <a:ext cx="482441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全生态江南地藏白酒标杆</a:t>
            </a:r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1750" name="矩形 8"/>
          <p:cNvSpPr/>
          <p:nvPr/>
        </p:nvSpPr>
        <p:spPr>
          <a:xfrm>
            <a:off x="4319588" y="1655763"/>
            <a:ext cx="50419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N29°18′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E121°36′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百年力洋古村落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64050" y="2160588"/>
            <a:ext cx="4752975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464050" y="3671888"/>
            <a:ext cx="4752975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75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3" y="2316163"/>
            <a:ext cx="4897437" cy="1284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129463" y="4319588"/>
          <a:ext cx="33845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346"/>
                <a:gridCol w="234303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女儿梦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地藏原浆酒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10L/15L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50%vol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784" name="矩形 4"/>
          <p:cNvSpPr/>
          <p:nvPr/>
        </p:nvSpPr>
        <p:spPr>
          <a:xfrm>
            <a:off x="2447925" y="2160588"/>
            <a:ext cx="15748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36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红坛装</a:t>
            </a:r>
            <a:endParaRPr lang="zh-CN" altLang="en-US" sz="3600" dirty="0">
              <a:solidFill>
                <a:srgbClr val="002060"/>
              </a:solidFill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2785" name="Oval 6"/>
          <p:cNvSpPr/>
          <p:nvPr/>
        </p:nvSpPr>
        <p:spPr>
          <a:xfrm>
            <a:off x="1873250" y="1800225"/>
            <a:ext cx="2592388" cy="1439863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lvl="0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未标题-13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4688" y="1152525"/>
            <a:ext cx="3638550" cy="53276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129463" y="4319588"/>
          <a:ext cx="33845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346"/>
                <a:gridCol w="234303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女儿梦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地藏原浆酒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25L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50%vol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129463" y="4319588"/>
          <a:ext cx="3384550" cy="1368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346"/>
                <a:gridCol w="2343030"/>
              </a:tblGrid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品  名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女儿梦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·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地藏原浆酒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净含量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500L(1000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斤</a:t>
                      </a: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酒精度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50%vol</a:t>
                      </a:r>
                      <a:endParaRPr lang="zh-CN" altLang="en-US" sz="1800" b="1" kern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4832" name="组合 5"/>
          <p:cNvGrpSpPr/>
          <p:nvPr/>
        </p:nvGrpSpPr>
        <p:grpSpPr>
          <a:xfrm>
            <a:off x="1584325" y="1008063"/>
            <a:ext cx="4032250" cy="4535487"/>
            <a:chOff x="1728589" y="791815"/>
            <a:chExt cx="3744416" cy="4176464"/>
          </a:xfrm>
        </p:grpSpPr>
        <p:pic>
          <p:nvPicPr>
            <p:cNvPr id="34833" name="Picture 2" descr="https://timgsa.baidu.com/timg?image&amp;quality=80&amp;size=b9999_10000&amp;sec=1491901037735&amp;di=432dd93765b3ee90c5bd8efbf097cd04&amp;imgtype=0&amp;src=http%3A%2F%2Fwsw.eonddd.com%2Fimages%2FTB1maU3IVXXXXcEXFXXXXXXXXXX_%2521%25210-item_pic.jpg_250x250.jpg"/>
            <p:cNvPicPr>
              <a:picLocks noChangeAspect="1"/>
            </p:cNvPicPr>
            <p:nvPr/>
          </p:nvPicPr>
          <p:blipFill>
            <a:blip r:embed="rId1"/>
            <a:srcRect r="15517"/>
            <a:stretch>
              <a:fillRect/>
            </a:stretch>
          </p:blipFill>
          <p:spPr>
            <a:xfrm>
              <a:off x="1728589" y="791815"/>
              <a:ext cx="3528392" cy="417646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1314" y="3528119"/>
              <a:ext cx="591691" cy="12241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5842" name="Picture 7" descr="http://img5.imgtn.bdimg.com/it/u=3068614327,3439893218&amp;fm=23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988" y="1223963"/>
            <a:ext cx="3132137" cy="208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9" descr="https://ss2.bdstatic.com/70cFvnSh_Q1YnxGkpoWK1HF6hhy/it/u=1397684853,1375415771&amp;fm=23&amp;gp=0.jpg"/>
          <p:cNvPicPr>
            <a:picLocks noChangeAspect="1"/>
          </p:cNvPicPr>
          <p:nvPr/>
        </p:nvPicPr>
        <p:blipFill>
          <a:blip r:embed="rId2"/>
          <a:srcRect l="2324" r="4718" b="10458"/>
          <a:stretch>
            <a:fillRect/>
          </a:stretch>
        </p:blipFill>
        <p:spPr>
          <a:xfrm>
            <a:off x="1873250" y="3600450"/>
            <a:ext cx="3167063" cy="203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Picture 11" descr="https://ss3.bdstatic.com/70cFv8Sh_Q1YnxGkpoWK1HF6hhy/it/u=721649751,3470603634&amp;fm=23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600450"/>
            <a:ext cx="3095625" cy="2058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Picture 13" descr="https://ss1.bdstatic.com/70cFvXSh_Q1YnxGkpoWK1HF6hhy/it/u=3742309980,446429587&amp;fm=23&amp;gp=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50" y="1223963"/>
            <a:ext cx="3095625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矩形 3"/>
          <p:cNvSpPr/>
          <p:nvPr/>
        </p:nvSpPr>
        <p:spPr>
          <a:xfrm>
            <a:off x="3673475" y="360363"/>
            <a:ext cx="34305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女儿梦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私藏酒服务</a:t>
            </a:r>
            <a:endParaRPr lang="zh-CN" altLang="en-US" sz="2800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5847" name="矩形 61443"/>
          <p:cNvSpPr/>
          <p:nvPr/>
        </p:nvSpPr>
        <p:spPr>
          <a:xfrm>
            <a:off x="1984375" y="1223963"/>
            <a:ext cx="792163" cy="50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5848" name="矩形 6"/>
          <p:cNvSpPr/>
          <p:nvPr/>
        </p:nvSpPr>
        <p:spPr>
          <a:xfrm>
            <a:off x="1984375" y="1223963"/>
            <a:ext cx="8032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生辰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49" name="矩形 61443"/>
          <p:cNvSpPr/>
          <p:nvPr/>
        </p:nvSpPr>
        <p:spPr>
          <a:xfrm>
            <a:off x="5976938" y="1223963"/>
            <a:ext cx="1008062" cy="50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5850" name="矩形 6"/>
          <p:cNvSpPr/>
          <p:nvPr/>
        </p:nvSpPr>
        <p:spPr>
          <a:xfrm>
            <a:off x="5976938" y="1223963"/>
            <a:ext cx="11128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同学会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51" name="矩形 61443"/>
          <p:cNvSpPr/>
          <p:nvPr/>
        </p:nvSpPr>
        <p:spPr>
          <a:xfrm>
            <a:off x="2078038" y="3600450"/>
            <a:ext cx="792162" cy="50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5852" name="矩形 6"/>
          <p:cNvSpPr/>
          <p:nvPr/>
        </p:nvSpPr>
        <p:spPr>
          <a:xfrm>
            <a:off x="2078038" y="3600450"/>
            <a:ext cx="8032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婚嫁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53" name="矩形 61443"/>
          <p:cNvSpPr/>
          <p:nvPr/>
        </p:nvSpPr>
        <p:spPr>
          <a:xfrm>
            <a:off x="6048375" y="3600450"/>
            <a:ext cx="792163" cy="504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35854" name="矩形 6"/>
          <p:cNvSpPr/>
          <p:nvPr/>
        </p:nvSpPr>
        <p:spPr>
          <a:xfrm>
            <a:off x="6048375" y="3600450"/>
            <a:ext cx="8048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寿诞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1296988" y="5832475"/>
            <a:ext cx="82804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藏品选择：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15L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25L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500L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斤），青稞、高粱、番薯酒3种类别选择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矩形 2"/>
          <p:cNvSpPr/>
          <p:nvPr/>
        </p:nvSpPr>
        <p:spPr>
          <a:xfrm>
            <a:off x="3313113" y="576263"/>
            <a:ext cx="48212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黄金之选：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保价回购，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100%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增值！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867" name="矩形 4"/>
          <p:cNvSpPr/>
          <p:nvPr/>
        </p:nvSpPr>
        <p:spPr>
          <a:xfrm>
            <a:off x="1296988" y="1152525"/>
            <a:ext cx="9144000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珍藏级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价值典范：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百年力洋古村落遗风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领袖级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白酒品质：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天生态地藏原浆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黄金级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投资价值：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12%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年化收益率，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年后可回购（原价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收益）</a:t>
            </a:r>
            <a:endParaRPr lang="zh-CN" altLang="en-US" sz="2400" dirty="0">
              <a:solidFill>
                <a:srgbClr val="FF0000"/>
              </a:solidFill>
              <a:latin typeface="Franklin Gothic Book" pitchFamily="34" charset="0"/>
              <a:ea typeface="黑体" panose="02010609060101010101" pitchFamily="49" charset="-122"/>
            </a:endParaRPr>
          </a:p>
        </p:txBody>
      </p:sp>
      <p:pic>
        <p:nvPicPr>
          <p:cNvPr id="3686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038" y="3671888"/>
            <a:ext cx="2428875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未标题-13-02"/>
          <p:cNvPicPr>
            <a:picLocks noChangeAspect="1"/>
          </p:cNvPicPr>
          <p:nvPr/>
        </p:nvPicPr>
        <p:blipFill>
          <a:blip r:embed="rId2"/>
          <a:srcRect b="8305"/>
          <a:stretch>
            <a:fillRect/>
          </a:stretch>
        </p:blipFill>
        <p:spPr>
          <a:xfrm>
            <a:off x="2881313" y="3384550"/>
            <a:ext cx="1871662" cy="2322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" descr="力洋品牌包装201512a_页面_21"/>
          <p:cNvPicPr>
            <a:picLocks noChangeAspect="1"/>
          </p:cNvPicPr>
          <p:nvPr/>
        </p:nvPicPr>
        <p:blipFill>
          <a:blip r:embed="rId1"/>
          <a:srcRect t="2974"/>
          <a:stretch>
            <a:fillRect/>
          </a:stretch>
        </p:blipFill>
        <p:spPr>
          <a:xfrm>
            <a:off x="3744913" y="1944688"/>
            <a:ext cx="6480175" cy="4192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3" descr="力洋品牌包装201512a_页面_23"/>
          <p:cNvPicPr>
            <a:picLocks noChangeAspect="1"/>
          </p:cNvPicPr>
          <p:nvPr/>
        </p:nvPicPr>
        <p:blipFill>
          <a:blip r:embed="rId2"/>
          <a:srcRect l="36487" t="28641" r="39417" b="25363"/>
          <a:stretch>
            <a:fillRect/>
          </a:stretch>
        </p:blipFill>
        <p:spPr>
          <a:xfrm>
            <a:off x="8208963" y="4464050"/>
            <a:ext cx="1296987" cy="1649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未标题-13-02"/>
          <p:cNvPicPr>
            <a:picLocks noChangeAspect="1"/>
          </p:cNvPicPr>
          <p:nvPr/>
        </p:nvPicPr>
        <p:blipFill>
          <a:blip r:embed="rId3"/>
          <a:srcRect b="8305"/>
          <a:stretch>
            <a:fillRect/>
          </a:stretch>
        </p:blipFill>
        <p:spPr>
          <a:xfrm>
            <a:off x="1368425" y="3024188"/>
            <a:ext cx="2144713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26"/>
          <p:cNvSpPr txBox="1"/>
          <p:nvPr/>
        </p:nvSpPr>
        <p:spPr>
          <a:xfrm>
            <a:off x="936625" y="1223963"/>
            <a:ext cx="70564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提供封藏证，填写个人信息，提供个性化刻字服务等。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894" name="矩形 1"/>
          <p:cNvSpPr/>
          <p:nvPr/>
        </p:nvSpPr>
        <p:spPr>
          <a:xfrm>
            <a:off x="4321175" y="576263"/>
            <a:ext cx="296862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提供个性化定制服务</a:t>
            </a:r>
            <a:endParaRPr lang="zh-CN" altLang="en-US" sz="2400" b="1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Box 4"/>
          <p:cNvSpPr txBox="1"/>
          <p:nvPr/>
        </p:nvSpPr>
        <p:spPr>
          <a:xfrm>
            <a:off x="1441450" y="1079500"/>
            <a:ext cx="4632325" cy="793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肆：杨梅酒系列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915" name="矩形 2"/>
          <p:cNvSpPr/>
          <p:nvPr/>
        </p:nvSpPr>
        <p:spPr>
          <a:xfrm>
            <a:off x="2520950" y="1944688"/>
            <a:ext cx="27495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Red bayberry series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916" name="矩形 3"/>
          <p:cNvSpPr/>
          <p:nvPr/>
        </p:nvSpPr>
        <p:spPr>
          <a:xfrm>
            <a:off x="5113338" y="3384550"/>
            <a:ext cx="1209675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4000" dirty="0">
                <a:latin typeface="Franklin Gothic Book" pitchFamily="34" charset="0"/>
                <a:ea typeface="黑体" panose="02010609060101010101" pitchFamily="49" charset="-122"/>
              </a:rPr>
              <a:t>暂空</a:t>
            </a:r>
            <a:endParaRPr lang="zh-CN" altLang="en-US" sz="4000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Box 4"/>
          <p:cNvSpPr txBox="1"/>
          <p:nvPr/>
        </p:nvSpPr>
        <p:spPr>
          <a:xfrm>
            <a:off x="1441450" y="1079500"/>
            <a:ext cx="4632325" cy="4025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3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壹：品牌故事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3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贰：一九五六系列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叁：女儿梦系列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肆：杨梅酒系列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伍：盖苍山系列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Box 4"/>
          <p:cNvSpPr txBox="1"/>
          <p:nvPr/>
        </p:nvSpPr>
        <p:spPr>
          <a:xfrm>
            <a:off x="1441450" y="1079500"/>
            <a:ext cx="4632325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伍：盖苍山系列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939" name="矩形 2"/>
          <p:cNvSpPr/>
          <p:nvPr/>
        </p:nvSpPr>
        <p:spPr>
          <a:xfrm>
            <a:off x="2447925" y="1871663"/>
            <a:ext cx="28781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Gai cang shan series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425" y="935038"/>
            <a:ext cx="2733675" cy="460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1152525"/>
            <a:ext cx="2443162" cy="408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文本框 1"/>
          <p:cNvSpPr txBox="1"/>
          <p:nvPr/>
        </p:nvSpPr>
        <p:spPr>
          <a:xfrm>
            <a:off x="1008063" y="647700"/>
            <a:ext cx="2659062" cy="5048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>
              <a:lnSpc>
                <a:spcPct val="13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力洋酒产品大家族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Box 4"/>
          <p:cNvSpPr txBox="1"/>
          <p:nvPr/>
        </p:nvSpPr>
        <p:spPr>
          <a:xfrm>
            <a:off x="1441450" y="1079500"/>
            <a:ext cx="4632325" cy="709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30000"/>
              </a:lnSpc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壹：品牌故事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矩形 2"/>
          <p:cNvSpPr/>
          <p:nvPr/>
        </p:nvSpPr>
        <p:spPr>
          <a:xfrm>
            <a:off x="2520950" y="1800225"/>
            <a:ext cx="19446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Brand story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矩形 61443"/>
          <p:cNvSpPr/>
          <p:nvPr/>
        </p:nvSpPr>
        <p:spPr>
          <a:xfrm>
            <a:off x="720725" y="1079500"/>
            <a:ext cx="3240088" cy="43926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14339" name="文本框 1"/>
          <p:cNvSpPr txBox="1"/>
          <p:nvPr/>
        </p:nvSpPr>
        <p:spPr>
          <a:xfrm>
            <a:off x="4956175" y="1582738"/>
            <a:ext cx="5989638" cy="3832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en-US" altLang="zh-CN" b="1" i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    </a:t>
            </a:r>
            <a:r>
              <a:rPr lang="zh-CN" altLang="en-US" b="1" i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据《宁海县粮食志》载：1956年，三友、年丰等6家米厂实行全行业公私合营，次年改为中央公私合营企业，是为国营宁海县力洋粮油食品厂的前身。在风云变幻的岁月里，她坚持把上等纯粮与古方手工艺结合，开创了江南原浆白酒的时代传奇。</a:t>
            </a:r>
            <a:endParaRPr lang="zh-CN" altLang="en-US" b="1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i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    今天，力洋酒秉承60年纯粮根基，3代粮匠手工艺，遴选上等番薯、高粱、青稞等粮食为原料，佐以东海云顶百米深泉，传承江南原浆白酒典范，酿就原生态好酒新传奇。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0" name="Picture 5" descr="F:\力洋2017\力洋新合同\盖苍山酒\盖苍山临海3月调研照片\IMG_20150317_14392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163" y="1152525"/>
            <a:ext cx="3114675" cy="4151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矩形 61443"/>
          <p:cNvSpPr/>
          <p:nvPr/>
        </p:nvSpPr>
        <p:spPr>
          <a:xfrm>
            <a:off x="7993063" y="1439863"/>
            <a:ext cx="2881312" cy="57626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15363" name="矩形 61443"/>
          <p:cNvSpPr/>
          <p:nvPr/>
        </p:nvSpPr>
        <p:spPr>
          <a:xfrm>
            <a:off x="4392613" y="1439863"/>
            <a:ext cx="2952750" cy="57626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15364" name="矩形 61443"/>
          <p:cNvSpPr/>
          <p:nvPr/>
        </p:nvSpPr>
        <p:spPr>
          <a:xfrm>
            <a:off x="1008063" y="1439863"/>
            <a:ext cx="2881312" cy="57626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/>
          <a:p>
            <a:pPr lvl="0" algn="r" eaLnBrk="1" hangingPunct="1"/>
            <a:endParaRPr lang="zh-CN" altLang="en-US" dirty="0">
              <a:latin typeface="Franklin Gothic Book" pitchFamily="34" charset="0"/>
              <a:ea typeface="黑体" panose="02010609060101010101" pitchFamily="49" charset="-122"/>
            </a:endParaRPr>
          </a:p>
        </p:txBody>
      </p:sp>
      <p:pic>
        <p:nvPicPr>
          <p:cNvPr id="22" name="图片 21" descr="未标题-13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988" y="3455988"/>
            <a:ext cx="1068387" cy="156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6" name="矩形 7"/>
          <p:cNvSpPr/>
          <p:nvPr/>
        </p:nvSpPr>
        <p:spPr>
          <a:xfrm>
            <a:off x="792163" y="598488"/>
            <a:ext cx="43211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传承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时光酿就经典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367" name="文本框 2"/>
          <p:cNvSpPr txBox="1"/>
          <p:nvPr/>
        </p:nvSpPr>
        <p:spPr>
          <a:xfrm>
            <a:off x="865188" y="2087563"/>
            <a:ext cx="3168650" cy="1169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力洋酒创始人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—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酿酒世家出身的牟锡年继承祖业创立并开设白酒车间的年丰米厂，与三友等6家米厂实行全行业公私合营，是为力洋酒规模化发展的肇始。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368" name="图片 43010" descr="IMG_20150317_110009"/>
          <p:cNvPicPr>
            <a:picLocks noChangeAspect="1"/>
          </p:cNvPicPr>
          <p:nvPr/>
        </p:nvPicPr>
        <p:blipFill>
          <a:blip r:embed="rId2"/>
          <a:srcRect l="6113" t="-850" r="3984" b="1648"/>
          <a:stretch>
            <a:fillRect/>
          </a:stretch>
        </p:blipFill>
        <p:spPr>
          <a:xfrm>
            <a:off x="935038" y="4133850"/>
            <a:ext cx="935037" cy="119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图片 43011" descr="IMG_20150317_105852"/>
          <p:cNvPicPr>
            <a:picLocks noChangeAspect="1"/>
          </p:cNvPicPr>
          <p:nvPr/>
        </p:nvPicPr>
        <p:blipFill>
          <a:blip r:embed="rId3"/>
          <a:srcRect t="1735" b="77158"/>
          <a:stretch>
            <a:fillRect/>
          </a:stretch>
        </p:blipFill>
        <p:spPr>
          <a:xfrm>
            <a:off x="936625" y="3392488"/>
            <a:ext cx="3027363" cy="649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70" name="矩形 43016"/>
          <p:cNvSpPr/>
          <p:nvPr/>
        </p:nvSpPr>
        <p:spPr>
          <a:xfrm>
            <a:off x="2374900" y="3479800"/>
            <a:ext cx="1479550" cy="1460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371" name="文本框 3"/>
          <p:cNvSpPr txBox="1"/>
          <p:nvPr/>
        </p:nvSpPr>
        <p:spPr>
          <a:xfrm>
            <a:off x="4321175" y="2087563"/>
            <a:ext cx="3309938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改组国营“宁海县沥洋粮油食品厂”，第二代粮匠牟宣础任厂长，后更名“宁海县力洋粮油食品厂”。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80</a:t>
            </a:r>
            <a:r>
              <a:rPr lang="zh-CN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年代，在宁海县防疫站产品抽样互评中，力洋酒产品质量获全县第一。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    </a:t>
            </a:r>
            <a:endParaRPr lang="zh-CN" altLang="zh-CN" sz="1400" b="1" dirty="0">
              <a:latin typeface="楷体" panose="02010609060101010101" pitchFamily="49" charset="-122"/>
              <a:ea typeface="楷体" panose="02010609060101010101" pitchFamily="49" charset="-122"/>
              <a:sym typeface="黑体" panose="02010609060101010101" pitchFamily="49" charset="-122"/>
            </a:endParaRPr>
          </a:p>
          <a:p>
            <a:pPr lvl="0" eaLnBrk="1" hangingPunct="1"/>
            <a:endParaRPr lang="en-US" altLang="zh-CN" sz="1400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/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372" name="文本框 4"/>
          <p:cNvSpPr txBox="1"/>
          <p:nvPr/>
        </p:nvSpPr>
        <p:spPr>
          <a:xfrm>
            <a:off x="7921625" y="2087563"/>
            <a:ext cx="2876550" cy="1169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第三代粮匠王肖峰传承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60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年江南纯粮原浆经典，创新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一九五六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系列、“女儿梦” 系列等。</a:t>
            </a:r>
            <a:r>
              <a:rPr lang="zh-CN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厂区占地面积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7000</a:t>
            </a:r>
            <a:r>
              <a:rPr lang="zh-CN" altLang="zh-CN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平方米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，成为宁海白酒工业的代表性企业。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15373" name="图片 6" descr="IMG_20150317_105839"/>
          <p:cNvPicPr>
            <a:picLocks noChangeAspect="1"/>
          </p:cNvPicPr>
          <p:nvPr/>
        </p:nvPicPr>
        <p:blipFill>
          <a:blip r:embed="rId4"/>
          <a:srcRect t="70491" b="13687"/>
          <a:stretch>
            <a:fillRect/>
          </a:stretch>
        </p:blipFill>
        <p:spPr>
          <a:xfrm>
            <a:off x="4394200" y="3387725"/>
            <a:ext cx="3081338" cy="649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74" name="矩形 43016"/>
          <p:cNvSpPr/>
          <p:nvPr/>
        </p:nvSpPr>
        <p:spPr>
          <a:xfrm>
            <a:off x="4464050" y="3727450"/>
            <a:ext cx="2940050" cy="2841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375" name="图片 1" descr="IMG_20150317_103408"/>
          <p:cNvPicPr>
            <a:picLocks noChangeAspect="1"/>
          </p:cNvPicPr>
          <p:nvPr/>
        </p:nvPicPr>
        <p:blipFill>
          <a:blip r:embed="rId5"/>
          <a:srcRect l="2618" t="37115" r="1633" b="24799"/>
          <a:stretch>
            <a:fillRect/>
          </a:stretch>
        </p:blipFill>
        <p:spPr>
          <a:xfrm>
            <a:off x="1944688" y="4176713"/>
            <a:ext cx="2087562" cy="1109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76" name="矩形 18"/>
          <p:cNvSpPr/>
          <p:nvPr/>
        </p:nvSpPr>
        <p:spPr>
          <a:xfrm>
            <a:off x="1800225" y="1492250"/>
            <a:ext cx="12700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956年</a:t>
            </a:r>
            <a:endParaRPr lang="zh-CN" altLang="en-US" sz="2800" dirty="0">
              <a:solidFill>
                <a:schemeClr val="bg1"/>
              </a:solidFill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15377" name="矩形 19"/>
          <p:cNvSpPr/>
          <p:nvPr/>
        </p:nvSpPr>
        <p:spPr>
          <a:xfrm>
            <a:off x="5253038" y="1492250"/>
            <a:ext cx="12700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1986年</a:t>
            </a:r>
            <a:endParaRPr lang="zh-CN" altLang="en-US" sz="2800" dirty="0">
              <a:solidFill>
                <a:schemeClr val="bg1"/>
              </a:solidFill>
              <a:latin typeface="Franklin Gothic Book" pitchFamily="34" charset="0"/>
              <a:ea typeface="黑体" panose="02010609060101010101" pitchFamily="49" charset="-122"/>
            </a:endParaRPr>
          </a:p>
        </p:txBody>
      </p:sp>
      <p:sp>
        <p:nvSpPr>
          <p:cNvPr id="15378" name="矩形 20"/>
          <p:cNvSpPr/>
          <p:nvPr/>
        </p:nvSpPr>
        <p:spPr>
          <a:xfrm>
            <a:off x="8594725" y="1492250"/>
            <a:ext cx="12700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2016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黑体" panose="02010609060101010101" pitchFamily="49" charset="-122"/>
              </a:rPr>
              <a:t>年</a:t>
            </a:r>
            <a:endParaRPr lang="zh-CN" altLang="en-US" sz="2800" dirty="0">
              <a:solidFill>
                <a:schemeClr val="bg1"/>
              </a:solidFill>
              <a:latin typeface="Franklin Gothic Book" pitchFamily="34" charset="0"/>
              <a:ea typeface="黑体" panose="02010609060101010101" pitchFamily="49" charset="-122"/>
            </a:endParaRPr>
          </a:p>
        </p:txBody>
      </p:sp>
      <p:pic>
        <p:nvPicPr>
          <p:cNvPr id="15379" name="Picture 20" descr="http://img.zjolcdn.com/pic/0/07/32/94/7329431_46124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863" y="4176713"/>
            <a:ext cx="1919287" cy="107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80" name="Picture 5" descr="F:\力洋2017\力洋新合同\盖苍山酒\盖苍山临海3月调研照片\IMG_20150317_143928.jpg"/>
          <p:cNvPicPr>
            <a:picLocks noChangeAspect="1"/>
          </p:cNvPicPr>
          <p:nvPr/>
        </p:nvPicPr>
        <p:blipFill>
          <a:blip r:embed="rId7"/>
          <a:srcRect t="12500" b="6250"/>
          <a:stretch>
            <a:fillRect/>
          </a:stretch>
        </p:blipFill>
        <p:spPr>
          <a:xfrm>
            <a:off x="4392613" y="4176713"/>
            <a:ext cx="1008062" cy="109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8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625" y="3384550"/>
            <a:ext cx="935038" cy="152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82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025" y="4506913"/>
            <a:ext cx="431800" cy="820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83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8825" y="4508500"/>
            <a:ext cx="357188" cy="81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84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1563" y="3492500"/>
            <a:ext cx="669925" cy="1403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矩形 21520"/>
          <p:cNvSpPr/>
          <p:nvPr/>
        </p:nvSpPr>
        <p:spPr>
          <a:xfrm>
            <a:off x="1014413" y="1776413"/>
            <a:ext cx="1657350" cy="31194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矩形 21521"/>
          <p:cNvSpPr/>
          <p:nvPr/>
        </p:nvSpPr>
        <p:spPr>
          <a:xfrm>
            <a:off x="1014413" y="1776413"/>
            <a:ext cx="1657350" cy="137795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Rectangle 6"/>
          <p:cNvSpPr/>
          <p:nvPr/>
        </p:nvSpPr>
        <p:spPr>
          <a:xfrm>
            <a:off x="1157288" y="1919288"/>
            <a:ext cx="136842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生态纯粮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9" name="文本框 21523"/>
          <p:cNvSpPr txBox="1"/>
          <p:nvPr/>
        </p:nvSpPr>
        <p:spPr>
          <a:xfrm>
            <a:off x="2406650" y="3297238"/>
            <a:ext cx="441325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sym typeface="楷体" panose="02010609060101010101" pitchFamily="49" charset="-122"/>
              </a:rPr>
              <a:t>60年生态纯粮根基</a:t>
            </a:r>
            <a:endParaRPr lang="zh-CN" altLang="en-US" sz="1500" dirty="0">
              <a:latin typeface="楷体" panose="02010609060101010101" pitchFamily="49" charset="-122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pic>
        <p:nvPicPr>
          <p:cNvPr id="16390" name="图片 21524"/>
          <p:cNvPicPr>
            <a:picLocks noChangeAspect="1"/>
          </p:cNvPicPr>
          <p:nvPr/>
        </p:nvPicPr>
        <p:blipFill>
          <a:blip r:embed="rId1"/>
          <a:srcRect b="2882"/>
          <a:stretch>
            <a:fillRect/>
          </a:stretch>
        </p:blipFill>
        <p:spPr>
          <a:xfrm>
            <a:off x="1047750" y="3240088"/>
            <a:ext cx="1368425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1" name="Rectangle 3"/>
          <p:cNvSpPr/>
          <p:nvPr/>
        </p:nvSpPr>
        <p:spPr>
          <a:xfrm>
            <a:off x="3433763" y="3022600"/>
            <a:ext cx="6072187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60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年江南纯正粮食酿酒血统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精选优质番薯、高粱、青稞等原料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更多微量元素与营养健康成分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蕴发多层次丰富香气，更具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纯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粮原味</a:t>
            </a:r>
            <a:endParaRPr lang="zh-CN" altLang="zh-CN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392" name="Rectangle 5"/>
          <p:cNvSpPr/>
          <p:nvPr/>
        </p:nvSpPr>
        <p:spPr>
          <a:xfrm>
            <a:off x="3384550" y="1725613"/>
            <a:ext cx="2571750" cy="769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上好原料</a:t>
            </a:r>
            <a:endParaRPr lang="zh-CN" altLang="en-US" sz="44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6393" name="矩形 7"/>
          <p:cNvSpPr/>
          <p:nvPr/>
        </p:nvSpPr>
        <p:spPr>
          <a:xfrm>
            <a:off x="863600" y="598488"/>
            <a:ext cx="43211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力洋酒“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”品质之一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394" name="矩形 9"/>
          <p:cNvSpPr/>
          <p:nvPr/>
        </p:nvSpPr>
        <p:spPr>
          <a:xfrm>
            <a:off x="3529013" y="2447925"/>
            <a:ext cx="18510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Good material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矩形 21512"/>
          <p:cNvSpPr/>
          <p:nvPr/>
        </p:nvSpPr>
        <p:spPr>
          <a:xfrm>
            <a:off x="1176338" y="1576388"/>
            <a:ext cx="1655762" cy="31051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矩形 21513"/>
          <p:cNvSpPr/>
          <p:nvPr/>
        </p:nvSpPr>
        <p:spPr>
          <a:xfrm>
            <a:off x="1176338" y="1576388"/>
            <a:ext cx="1654175" cy="1379537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Rectangle 6"/>
          <p:cNvSpPr/>
          <p:nvPr/>
        </p:nvSpPr>
        <p:spPr>
          <a:xfrm>
            <a:off x="1319213" y="1720850"/>
            <a:ext cx="136842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海云山泉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长城特粗宋体" pitchFamily="49" charset="-122"/>
            </a:endParaRPr>
          </a:p>
        </p:txBody>
      </p:sp>
      <p:pic>
        <p:nvPicPr>
          <p:cNvPr id="17413" name="图片 215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613" y="3032125"/>
            <a:ext cx="1412875" cy="1504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4" name="文本框 21517"/>
          <p:cNvSpPr txBox="1"/>
          <p:nvPr/>
        </p:nvSpPr>
        <p:spPr>
          <a:xfrm>
            <a:off x="2520950" y="3103563"/>
            <a:ext cx="371475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东海云顶百米深泉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17415" name="TextBox 4"/>
          <p:cNvSpPr txBox="1"/>
          <p:nvPr/>
        </p:nvSpPr>
        <p:spPr>
          <a:xfrm>
            <a:off x="3508375" y="2871788"/>
            <a:ext cx="6429375" cy="1736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汲取东海云顶地下百米深泉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所有用水来自无工业污染的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力洋水库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源于东海云顶景区，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生态好，泉才好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全生态自然泉水清新酿造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6" name="TextBox 3"/>
          <p:cNvSpPr txBox="1"/>
          <p:nvPr/>
        </p:nvSpPr>
        <p:spPr>
          <a:xfrm>
            <a:off x="3457575" y="1655763"/>
            <a:ext cx="2643188" cy="769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净雅之水</a:t>
            </a:r>
            <a:endParaRPr lang="zh-CN" altLang="en-US" sz="44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7417" name="矩形 7"/>
          <p:cNvSpPr/>
          <p:nvPr/>
        </p:nvSpPr>
        <p:spPr>
          <a:xfrm>
            <a:off x="935038" y="598488"/>
            <a:ext cx="43211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力洋酒“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”品质之二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8" name="矩形 10"/>
          <p:cNvSpPr/>
          <p:nvPr/>
        </p:nvSpPr>
        <p:spPr>
          <a:xfrm>
            <a:off x="3600450" y="2376488"/>
            <a:ext cx="15954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Good water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矩形 21509"/>
          <p:cNvSpPr/>
          <p:nvPr/>
        </p:nvSpPr>
        <p:spPr>
          <a:xfrm>
            <a:off x="1103313" y="1577975"/>
            <a:ext cx="1657350" cy="31035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矩形 21510"/>
          <p:cNvSpPr/>
          <p:nvPr/>
        </p:nvSpPr>
        <p:spPr>
          <a:xfrm>
            <a:off x="1103313" y="1577975"/>
            <a:ext cx="1657350" cy="137795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Rectangle 6"/>
          <p:cNvSpPr/>
          <p:nvPr/>
        </p:nvSpPr>
        <p:spPr>
          <a:xfrm>
            <a:off x="1246188" y="1720850"/>
            <a:ext cx="1368425" cy="1189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长城特粗宋体" pitchFamily="49" charset="-122"/>
              </a:rPr>
              <a:t>原浆本味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7" name="图片 215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238" y="3032125"/>
            <a:ext cx="1428750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文本框 21519"/>
          <p:cNvSpPr txBox="1"/>
          <p:nvPr/>
        </p:nvSpPr>
        <p:spPr>
          <a:xfrm>
            <a:off x="2493963" y="3098800"/>
            <a:ext cx="368300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80000"/>
              </a:lnSpc>
            </a:pPr>
            <a:r>
              <a:rPr lang="zh-CN" altLang="en-US" sz="1500" dirty="0">
                <a:latin typeface="Microsoft New Tai Lue" panose="020B0502040204020203" pitchFamily="34" charset="0"/>
                <a:ea typeface="楷体" panose="02010609060101010101" pitchFamily="49" charset="-122"/>
                <a:sym typeface="楷体" panose="02010609060101010101" pitchFamily="49" charset="-122"/>
              </a:rPr>
              <a:t>不加勾兑原汁原味</a:t>
            </a:r>
            <a:endParaRPr lang="zh-CN" altLang="en-US" sz="1500" dirty="0">
              <a:latin typeface="Microsoft New Tai Lue" panose="020B0502040204020203" pitchFamily="34" charset="0"/>
              <a:ea typeface="楷体" panose="02010609060101010101" pitchFamily="49" charset="-122"/>
              <a:sym typeface="楷体" panose="02010609060101010101" pitchFamily="49" charset="-122"/>
            </a:endParaRPr>
          </a:p>
        </p:txBody>
      </p:sp>
      <p:sp>
        <p:nvSpPr>
          <p:cNvPr id="18439" name="文本框 2"/>
          <p:cNvSpPr txBox="1"/>
          <p:nvPr/>
        </p:nvSpPr>
        <p:spPr>
          <a:xfrm>
            <a:off x="3673475" y="2925763"/>
            <a:ext cx="453548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以历史悠久的发酵池为载体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酒体丰厚、甘美醇香、幽雅怡人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不作任何工业勾兑、零添加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口感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清香、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醇和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，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不上头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440" name="Rectangle 7"/>
          <p:cNvSpPr/>
          <p:nvPr/>
        </p:nvSpPr>
        <p:spPr>
          <a:xfrm>
            <a:off x="3529013" y="1582738"/>
            <a:ext cx="257175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清香典雅</a:t>
            </a:r>
            <a:endParaRPr lang="zh-CN" altLang="en-US" sz="44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8441" name="矩形 7"/>
          <p:cNvSpPr/>
          <p:nvPr/>
        </p:nvSpPr>
        <p:spPr>
          <a:xfrm>
            <a:off x="935038" y="598488"/>
            <a:ext cx="43211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力洋酒“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”品质之三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42" name="矩形 10"/>
          <p:cNvSpPr/>
          <p:nvPr/>
        </p:nvSpPr>
        <p:spPr>
          <a:xfrm>
            <a:off x="3673475" y="2376488"/>
            <a:ext cx="1593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 eaLnBrk="1" hangingPunct="1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Good taste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WPS 演示</Application>
  <PresentationFormat>自定义</PresentationFormat>
  <Paragraphs>277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Franklin Gothic Book</vt:lpstr>
      <vt:lpstr>黑体</vt:lpstr>
      <vt:lpstr>Franklin Gothic Medium</vt:lpstr>
      <vt:lpstr>微软雅黑</vt:lpstr>
      <vt:lpstr>Calibri</vt:lpstr>
      <vt:lpstr>楷体</vt:lpstr>
      <vt:lpstr>+mn-ea</vt:lpstr>
      <vt:lpstr>长城特粗宋体</vt:lpstr>
      <vt:lpstr>Microsoft New Tai Lue</vt:lpstr>
      <vt:lpstr>Times New Roman</vt:lpstr>
      <vt:lpstr>仿宋</vt:lpstr>
      <vt:lpstr>Franklin Gothic Book</vt:lpstr>
      <vt:lpstr>RomanS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haohe-design-01</dc:creator>
  <cp:lastModifiedBy>Administrator</cp:lastModifiedBy>
  <cp:revision>763</cp:revision>
  <dcterms:created xsi:type="dcterms:W3CDTF">2013-07-17T09:56:12Z</dcterms:created>
  <dcterms:modified xsi:type="dcterms:W3CDTF">2017-04-26T14:19:56Z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